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61" r:id="rId3"/>
    <p:sldId id="264" r:id="rId4"/>
    <p:sldId id="286" r:id="rId5"/>
    <p:sldId id="266" r:id="rId6"/>
    <p:sldId id="289" r:id="rId7"/>
    <p:sldId id="290" r:id="rId8"/>
    <p:sldId id="287" r:id="rId9"/>
    <p:sldId id="288" r:id="rId10"/>
    <p:sldId id="291" r:id="rId11"/>
    <p:sldId id="292" r:id="rId12"/>
    <p:sldId id="293" r:id="rId13"/>
    <p:sldId id="294" r:id="rId14"/>
    <p:sldId id="295" r:id="rId15"/>
    <p:sldId id="296" r:id="rId16"/>
    <p:sldId id="282" r:id="rId17"/>
    <p:sldId id="297" r:id="rId18"/>
    <p:sldId id="299" r:id="rId19"/>
    <p:sldId id="302" r:id="rId20"/>
    <p:sldId id="301" r:id="rId21"/>
    <p:sldId id="303" r:id="rId22"/>
    <p:sldId id="304"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1pPr>
    <a:lvl2pPr marL="0" marR="0" indent="4572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2pPr>
    <a:lvl3pPr marL="0" marR="0" indent="9144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3pPr>
    <a:lvl4pPr marL="0" marR="0" indent="13716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4pPr>
    <a:lvl5pPr marL="0" marR="0" indent="18288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5pPr>
    <a:lvl6pPr marL="0" marR="0" indent="22860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6pPr>
    <a:lvl7pPr marL="0" marR="0" indent="27432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7pPr>
    <a:lvl8pPr marL="0" marR="0" indent="32004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8pPr>
    <a:lvl9pPr marL="0" marR="0" indent="36576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381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381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188"/>
    <p:restoredTop sz="73219"/>
  </p:normalViewPr>
  <p:slideViewPr>
    <p:cSldViewPr snapToGrid="0">
      <p:cViewPr varScale="1">
        <p:scale>
          <a:sx n="45" d="100"/>
          <a:sy n="45" d="100"/>
        </p:scale>
        <p:origin x="1976"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2.png>
</file>

<file path=ppt/media/image3.jpe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dirty="0"/>
              <a:t>Il controllo del flusso rappresenta il punto fondamentale della programmazione procedurale e costituisce la differenza fondamentale tra un semplice script sequenziale e un programma intelligente. </a:t>
            </a:r>
          </a:p>
          <a:p>
            <a:endParaRPr lang="it-IT" dirty="0"/>
          </a:p>
          <a:p>
            <a:r>
              <a:rPr lang="it-IT" dirty="0"/>
              <a:t>Questo consiste nella capacità di alterare l'ordine di esecuzione delle istruzioni in base a condizioni specifiche o di ripetere operazioni è ciò che conferisce ai programmi la loro natura dinamica e adattiva.</a:t>
            </a:r>
          </a:p>
          <a:p>
            <a:endParaRPr lang="it-IT" dirty="0"/>
          </a:p>
          <a:p>
            <a:r>
              <a:rPr lang="it-IT" dirty="0"/>
              <a:t>L'importanza del controllo del flusso si manifesta nella possibilità di creare programmi che non seguono semplicemente una sequenza lineare predefinita, ma che possono reagire a input diversi, elaborare quantità variabili di dati e prendere decisioni logiche. </a:t>
            </a:r>
          </a:p>
          <a:p>
            <a:endParaRPr lang="it-IT" dirty="0"/>
          </a:p>
          <a:p>
            <a:r>
              <a:rPr lang="it-IT" dirty="0"/>
              <a:t>Senza queste strutture, ogni programma dovrebbe essere riscritto per ogni possibile scenario, rendendo lo sviluppo software praticamente impossibile su larga scala.</a:t>
            </a:r>
          </a:p>
          <a:p>
            <a:endParaRPr lang="it-IT" dirty="0"/>
          </a:p>
          <a:p>
            <a:r>
              <a:rPr lang="it-IT" dirty="0"/>
              <a:t>Le tre categorie principali - selezione, iterazione e salto - rappresentano i mattoni fondamentali del controllo del flusso. La selezione permette di creare ramificazioni logiche, l'iterazione consente l'elaborazione ripetitiva, mentre le istruzioni di salto offrono un controllo fine sull'esecuzione. </a:t>
            </a:r>
          </a:p>
          <a:p>
            <a:endParaRPr lang="it-IT" dirty="0"/>
          </a:p>
          <a:p>
            <a:r>
              <a:rPr lang="it-IT" dirty="0"/>
              <a:t>Questa tripartizione non è casuale: riflette i pattern cognitivi umani di decisione, ripetizione e interruzione che naturalmente applichiamo nella risoluzione dei problemi.</a:t>
            </a:r>
          </a:p>
          <a:p>
            <a:endParaRPr lang="it-IT" dirty="0"/>
          </a:p>
        </p:txBody>
      </p:sp>
    </p:spTree>
    <p:extLst>
      <p:ext uri="{BB962C8B-B14F-4D97-AF65-F5344CB8AC3E}">
        <p14:creationId xmlns:p14="http://schemas.microsoft.com/office/powerpoint/2010/main" val="4032636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3E9874-6300-533C-B7A3-6E4C193AF8F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BA0B28A-A07A-026C-373D-FE34152E185B}"/>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08540E05-9990-5664-7D32-987D1952F044}"/>
              </a:ext>
            </a:extLst>
          </p:cNvPr>
          <p:cNvSpPr>
            <a:spLocks noGrp="1"/>
          </p:cNvSpPr>
          <p:nvPr>
            <p:ph type="body" idx="1"/>
          </p:nvPr>
        </p:nvSpPr>
        <p:spPr/>
        <p:txBody>
          <a:bodyPr/>
          <a:lstStyle/>
          <a:p>
            <a:r>
              <a:rPr lang="it-IT" dirty="0"/>
              <a:t>Il ciclo do-</a:t>
            </a:r>
            <a:r>
              <a:rPr lang="it-IT" dirty="0" err="1"/>
              <a:t>while</a:t>
            </a:r>
            <a:r>
              <a:rPr lang="it-IT" dirty="0"/>
              <a:t> introduce il concetto di iterazione post-condizionale, garantendo almeno una esecuzione del corpo del ciclo prima della valutazione della condizione. </a:t>
            </a:r>
          </a:p>
          <a:p>
            <a:endParaRPr lang="it-IT" dirty="0"/>
          </a:p>
          <a:p>
            <a:r>
              <a:rPr lang="it-IT" dirty="0"/>
              <a:t>Questa caratteristica lo rende ideale per scenari dove un'azione deve essere compiuta almeno una volta, indipendentemente dalle condizioni esterne.</a:t>
            </a:r>
          </a:p>
          <a:p>
            <a:endParaRPr lang="it-IT" dirty="0"/>
          </a:p>
          <a:p>
            <a:r>
              <a:rPr lang="it-IT" dirty="0"/>
              <a:t>L'utilità del do-</a:t>
            </a:r>
            <a:r>
              <a:rPr lang="it-IT" dirty="0" err="1"/>
              <a:t>while</a:t>
            </a:r>
            <a:r>
              <a:rPr lang="it-IT" dirty="0"/>
              <a:t> emerge chiaramente in contesti interattivi, dove l'input dell'utente deve essere richiesto almeno una volta prima di poter essere valutato. </a:t>
            </a:r>
          </a:p>
          <a:p>
            <a:endParaRPr lang="it-IT" dirty="0"/>
          </a:p>
          <a:p>
            <a:r>
              <a:rPr lang="it-IT" dirty="0"/>
              <a:t>I menu di sistema, i prompt di validazione e i loop di gioco rappresentano applicazioni naturali di questa struttura. La garanzia di almeno una esecuzione elimina la necessità di duplicare codice prima e dentro il ciclo.</a:t>
            </a:r>
          </a:p>
          <a:p>
            <a:endParaRPr lang="it-IT" dirty="0"/>
          </a:p>
          <a:p>
            <a:r>
              <a:rPr lang="it-IT" dirty="0"/>
              <a:t>La semantica del do-</a:t>
            </a:r>
            <a:r>
              <a:rPr lang="it-IT" dirty="0" err="1"/>
              <a:t>while</a:t>
            </a:r>
            <a:r>
              <a:rPr lang="it-IT" dirty="0"/>
              <a:t> può essere meno intuitiva rispetto agli altri cicli, poiché la condizione appare dopo il corpo del ciclo ma si riferisce alla possibilità di ripetere ciò che è già stato eseguito. </a:t>
            </a:r>
          </a:p>
          <a:p>
            <a:endParaRPr lang="it-IT" dirty="0"/>
          </a:p>
          <a:p>
            <a:r>
              <a:rPr lang="it-IT" dirty="0"/>
              <a:t>Questa inversione del flusso logico apparente richiede una maggiore attenzione nella lettura e nella manutenzione del codice.</a:t>
            </a:r>
          </a:p>
          <a:p>
            <a:endParaRPr lang="it-IT" dirty="0"/>
          </a:p>
          <a:p>
            <a:r>
              <a:rPr lang="it-IT" dirty="0"/>
              <a:t>Il do-</a:t>
            </a:r>
            <a:r>
              <a:rPr lang="it-IT" dirty="0" err="1"/>
              <a:t>while</a:t>
            </a:r>
            <a:r>
              <a:rPr lang="it-IT" dirty="0"/>
              <a:t> è spesso sottovalutato e sottoutilizzato, portando a soluzioni più complesse con altri tipi di cicli. Riconoscere i pattern dove il do-</a:t>
            </a:r>
            <a:r>
              <a:rPr lang="it-IT" dirty="0" err="1"/>
              <a:t>while</a:t>
            </a:r>
            <a:r>
              <a:rPr lang="it-IT" dirty="0"/>
              <a:t> è naturale può portare a codice più pulito e logicamente più chiaro, eliminando flag booleani artificiali e duplicazioni di codice.</a:t>
            </a:r>
          </a:p>
          <a:p>
            <a:endParaRPr lang="it-IT" dirty="0"/>
          </a:p>
        </p:txBody>
      </p:sp>
    </p:spTree>
    <p:extLst>
      <p:ext uri="{BB962C8B-B14F-4D97-AF65-F5344CB8AC3E}">
        <p14:creationId xmlns:p14="http://schemas.microsoft.com/office/powerpoint/2010/main" val="2616686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D584E-353B-2DD9-878F-3F8144C982CD}"/>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CCBCE19-3BFD-1DCD-DDEC-A9B2349D010C}"/>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52B07A3-C533-42E7-7B3D-D6025A4CBEA2}"/>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439212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67B5F4-8E13-8559-C5CE-B6C4227B7865}"/>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0D8E1B5D-3C03-04FF-C673-37C4809B31B9}"/>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E3FF378-895E-BC2B-A2F1-3BFA45C1AB54}"/>
              </a:ext>
            </a:extLst>
          </p:cNvPr>
          <p:cNvSpPr>
            <a:spLocks noGrp="1"/>
          </p:cNvSpPr>
          <p:nvPr>
            <p:ph type="body" idx="1"/>
          </p:nvPr>
        </p:nvSpPr>
        <p:spPr/>
        <p:txBody>
          <a:bodyPr/>
          <a:lstStyle/>
          <a:p>
            <a:r>
              <a:rPr lang="it-IT" dirty="0"/>
              <a:t>Esempio con continue e </a:t>
            </a:r>
            <a:r>
              <a:rPr lang="it-IT" dirty="0" err="1"/>
              <a:t>return</a:t>
            </a:r>
            <a:r>
              <a:rPr lang="it-IT" dirty="0"/>
              <a:t>.</a:t>
            </a:r>
          </a:p>
          <a:p>
            <a:endParaRPr lang="it-IT" dirty="0"/>
          </a:p>
          <a:p>
            <a:r>
              <a:rPr lang="it-IT" dirty="0"/>
              <a:t>Le istruzioni di salto rappresentano strumenti di controllo fine che permettono di alterare il flusso normale di esecuzione in modi più specifici rispetto alle strutture di controllo principali. Queste istruzioni, pur essendo potenti, richiedono un uso giudizioso per mantenere la leggibilità e la manutenibilità del codice.</a:t>
            </a:r>
          </a:p>
          <a:p>
            <a:r>
              <a:rPr lang="it-IT" dirty="0"/>
              <a:t>L'istruzione break non solo termina cicli e switch, ma rappresenta un meccanismo di uscita di emergenza che può prevenire elaborazioni inutili o potenzialmente dannose. Il suo uso strategico può migliorare significativamente le prestazioni in algoritmi di ricerca o in situazioni dove una condizione di terminazione anticipata è desiderabile. Tuttavia, un uso eccessivo può frammentare la logica del programma e rendere difficile seguire il flusso di controllo.</a:t>
            </a:r>
          </a:p>
          <a:p>
            <a:r>
              <a:rPr lang="it-IT" dirty="0"/>
              <a:t>Il continue implementa il concetto di "skip al prossimo", permettendo di saltare il resto dell'iterazione corrente senza abbandonare completamente il ciclo. Questa capacità è particolarmente utile per filtrare elementi o gestire condizioni eccezionali senza annidare eccessivamente il codice. Il continue può trasformare strutture complesse di </a:t>
            </a:r>
            <a:r>
              <a:rPr lang="it-IT" dirty="0" err="1"/>
              <a:t>if</a:t>
            </a:r>
            <a:r>
              <a:rPr lang="it-IT" dirty="0"/>
              <a:t>-else annidati in codice più lineare e leggibile.</a:t>
            </a:r>
          </a:p>
          <a:p>
            <a:r>
              <a:rPr lang="it-IT" dirty="0"/>
              <a:t>L'istruzione </a:t>
            </a:r>
            <a:r>
              <a:rPr lang="it-IT" dirty="0" err="1"/>
              <a:t>return</a:t>
            </a:r>
            <a:r>
              <a:rPr lang="it-IT" dirty="0"/>
              <a:t> in funzioni rappresenta non solo un meccanismo di terminazione, ma anche il principale canale di comunicazione tra la funzione e il codice chiamante. La gestione di multiple </a:t>
            </a:r>
            <a:r>
              <a:rPr lang="it-IT" dirty="0" err="1"/>
              <a:t>return</a:t>
            </a:r>
            <a:r>
              <a:rPr lang="it-IT" dirty="0"/>
              <a:t> in una funzione richiede attenzione particolare per mantenere la coerenza logica e facilitare il debugging. Il pattern "</a:t>
            </a:r>
            <a:r>
              <a:rPr lang="it-IT" dirty="0" err="1"/>
              <a:t>early</a:t>
            </a:r>
            <a:r>
              <a:rPr lang="it-IT" dirty="0"/>
              <a:t> </a:t>
            </a:r>
            <a:r>
              <a:rPr lang="it-IT" dirty="0" err="1"/>
              <a:t>return</a:t>
            </a:r>
            <a:r>
              <a:rPr lang="it-IT" dirty="0"/>
              <a:t>" può semplificare significativamente la logica delle funzioni eliminando annidamenti profondi.</a:t>
            </a:r>
          </a:p>
          <a:p>
            <a:r>
              <a:rPr lang="it-IT" dirty="0"/>
              <a:t>L'interazione tra queste istruzioni e le strutture di controllo crea possibilità espressive complesse ma anche potenziali per confusione. La comprensione profonda di come break e continue interagiscono con cicli annidati, o come multiple </a:t>
            </a:r>
            <a:r>
              <a:rPr lang="it-IT" dirty="0" err="1"/>
              <a:t>return</a:t>
            </a:r>
            <a:r>
              <a:rPr lang="it-IT" dirty="0"/>
              <a:t> influenzano il flusso di una funzione, è essenziale per la programmazione avanzata.</a:t>
            </a:r>
          </a:p>
          <a:p>
            <a:endParaRPr lang="it-IT" dirty="0"/>
          </a:p>
        </p:txBody>
      </p:sp>
    </p:spTree>
    <p:extLst>
      <p:ext uri="{BB962C8B-B14F-4D97-AF65-F5344CB8AC3E}">
        <p14:creationId xmlns:p14="http://schemas.microsoft.com/office/powerpoint/2010/main" val="2800701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833719-950B-A1C5-0CFE-83E752C8138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D1366545-01D8-1F0C-CB33-A6D4E58AC96D}"/>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AD211B1-1A0B-8F7A-07EE-4A55CA4E5424}"/>
              </a:ext>
            </a:extLst>
          </p:cNvPr>
          <p:cNvSpPr>
            <a:spLocks noGrp="1"/>
          </p:cNvSpPr>
          <p:nvPr>
            <p:ph type="body" idx="1"/>
          </p:nvPr>
        </p:nvSpPr>
        <p:spPr/>
        <p:txBody>
          <a:bodyPr/>
          <a:lstStyle/>
          <a:p>
            <a:r>
              <a:rPr lang="it-IT" b="1" dirty="0"/>
              <a:t>Requisiti funzionali:</a:t>
            </a:r>
          </a:p>
          <a:p>
            <a:r>
              <a:rPr lang="it-IT" dirty="0"/>
              <a:t>Dopo ogni partita, chiedere se si vuole giocare ancora, tornare al menu, o uscire.</a:t>
            </a:r>
          </a:p>
          <a:p>
            <a:r>
              <a:rPr lang="it-IT" dirty="0"/>
              <a:t>Dopo ogni tentativo, il programma deve indicare se il numero è troppo alto o troppo basso.</a:t>
            </a:r>
          </a:p>
          <a:p>
            <a:r>
              <a:rPr lang="it-IT" dirty="0"/>
              <a:t>Aggiungere </a:t>
            </a:r>
            <a:r>
              <a:rPr lang="it-IT" b="1" dirty="0"/>
              <a:t>suggerimenti</a:t>
            </a:r>
            <a:r>
              <a:rPr lang="it-IT" dirty="0"/>
              <a:t> negli ultimi due tentativi:</a:t>
            </a:r>
          </a:p>
          <a:p>
            <a:pPr lvl="1"/>
            <a:r>
              <a:rPr lang="it-IT" dirty="0"/>
              <a:t>Se manca 1 tentativo: dire se il numero è </a:t>
            </a:r>
            <a:r>
              <a:rPr lang="it-IT" b="1" dirty="0"/>
              <a:t>pari o dispari</a:t>
            </a:r>
            <a:endParaRPr lang="it-IT" dirty="0"/>
          </a:p>
          <a:p>
            <a:pPr lvl="1"/>
            <a:r>
              <a:rPr lang="it-IT" dirty="0"/>
              <a:t>Se mancano 2 tentativi: dire se il numero è nella </a:t>
            </a:r>
            <a:r>
              <a:rPr lang="it-IT" b="1" dirty="0"/>
              <a:t>prima o seconda metà</a:t>
            </a:r>
            <a:r>
              <a:rPr lang="it-IT" dirty="0"/>
              <a:t> del range</a:t>
            </a:r>
          </a:p>
          <a:p>
            <a:r>
              <a:rPr lang="it-IT" dirty="0"/>
              <a:t>Mostrare le </a:t>
            </a:r>
            <a:r>
              <a:rPr lang="it-IT" b="1" dirty="0"/>
              <a:t>statistiche globali</a:t>
            </a:r>
            <a:r>
              <a:rPr lang="it-IT" dirty="0"/>
              <a:t>:</a:t>
            </a:r>
          </a:p>
          <a:p>
            <a:pPr lvl="1"/>
            <a:r>
              <a:rPr lang="it-IT" dirty="0"/>
              <a:t>Numero di partite giocate</a:t>
            </a:r>
          </a:p>
          <a:p>
            <a:pPr lvl="1"/>
            <a:r>
              <a:rPr lang="it-IT" dirty="0"/>
              <a:t>Partite vinte e perse</a:t>
            </a:r>
          </a:p>
          <a:p>
            <a:pPr lvl="1"/>
            <a:r>
              <a:rPr lang="it-IT" dirty="0"/>
              <a:t>Percentuale di vittorie</a:t>
            </a:r>
          </a:p>
          <a:p>
            <a:pPr lvl="1"/>
            <a:r>
              <a:rPr lang="it-IT" dirty="0"/>
              <a:t>Tentativo migliore (più veloce in cui l’utente ha vinto)</a:t>
            </a:r>
          </a:p>
          <a:p>
            <a:r>
              <a:rPr lang="it-IT" b="1" dirty="0"/>
              <a:t>Suggerimenti tecnici:</a:t>
            </a:r>
          </a:p>
          <a:p>
            <a:r>
              <a:rPr lang="it-IT" dirty="0"/>
              <a:t>Usare rand() e </a:t>
            </a:r>
            <a:r>
              <a:rPr lang="it-IT" dirty="0" err="1"/>
              <a:t>srand</a:t>
            </a:r>
            <a:r>
              <a:rPr lang="it-IT" dirty="0"/>
              <a:t>() per generare numeri casuali.</a:t>
            </a:r>
          </a:p>
          <a:p>
            <a:r>
              <a:rPr lang="it-IT" dirty="0"/>
              <a:t>Controllare che i tentativi dell’utente siano all’interno del range corretto.</a:t>
            </a:r>
          </a:p>
          <a:p>
            <a:r>
              <a:rPr lang="it-IT" dirty="0"/>
              <a:t>Usare un ciclo </a:t>
            </a:r>
            <a:r>
              <a:rPr lang="it-IT" dirty="0" err="1"/>
              <a:t>while</a:t>
            </a:r>
            <a:r>
              <a:rPr lang="it-IT" dirty="0"/>
              <a:t> per gestire i tentativi durante la partita.</a:t>
            </a:r>
          </a:p>
          <a:p>
            <a:r>
              <a:rPr lang="it-IT" dirty="0"/>
              <a:t>Mantenere le statistiche con variabili globali al programma.</a:t>
            </a:r>
          </a:p>
          <a:p>
            <a:endParaRPr lang="it-IT" dirty="0"/>
          </a:p>
        </p:txBody>
      </p:sp>
    </p:spTree>
    <p:extLst>
      <p:ext uri="{BB962C8B-B14F-4D97-AF65-F5344CB8AC3E}">
        <p14:creationId xmlns:p14="http://schemas.microsoft.com/office/powerpoint/2010/main" val="1328514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b="1" dirty="0"/>
              <a:t>Requisiti funzionali:</a:t>
            </a:r>
          </a:p>
          <a:p>
            <a:r>
              <a:rPr lang="it-IT" dirty="0"/>
              <a:t>Dopo ogni operazione (eccetto l’uscita), il programma deve chiedere se l’utente vuole eseguire un’altra operazione.</a:t>
            </a:r>
          </a:p>
          <a:p>
            <a:r>
              <a:rPr lang="it-IT" dirty="0"/>
              <a:t>In caso di </a:t>
            </a:r>
            <a:r>
              <a:rPr lang="it-IT" b="1" dirty="0"/>
              <a:t>divisione per zero</a:t>
            </a:r>
            <a:r>
              <a:rPr lang="it-IT" dirty="0"/>
              <a:t>, il programma deve dare un messaggio d’errore e richiedere un nuovo divisore.</a:t>
            </a:r>
          </a:p>
          <a:p>
            <a:r>
              <a:rPr lang="it-IT" dirty="0"/>
              <a:t>Per l’operazione di potenza, implementare il calcolo </a:t>
            </a:r>
            <a:r>
              <a:rPr lang="it-IT" b="1" dirty="0"/>
              <a:t>manualmente</a:t>
            </a:r>
            <a:r>
              <a:rPr lang="it-IT" dirty="0"/>
              <a:t> con cicli (senza usare </a:t>
            </a:r>
            <a:r>
              <a:rPr lang="it-IT" dirty="0" err="1"/>
              <a:t>pow</a:t>
            </a:r>
            <a:r>
              <a:rPr lang="it-IT" dirty="0"/>
              <a:t>()).</a:t>
            </a:r>
          </a:p>
          <a:p>
            <a:r>
              <a:rPr lang="it-IT" dirty="0"/>
              <a:t>Le </a:t>
            </a:r>
            <a:r>
              <a:rPr lang="it-IT" b="1" dirty="0"/>
              <a:t>statistiche</a:t>
            </a:r>
            <a:r>
              <a:rPr lang="it-IT" dirty="0"/>
              <a:t> devono mostrare:</a:t>
            </a:r>
          </a:p>
          <a:p>
            <a:pPr lvl="1"/>
            <a:r>
              <a:rPr lang="it-IT" dirty="0"/>
              <a:t>Numero totale di operazioni eseguite</a:t>
            </a:r>
          </a:p>
          <a:p>
            <a:pPr lvl="1"/>
            <a:r>
              <a:rPr lang="it-IT" dirty="0"/>
              <a:t>Numero di divisioni per zero tentate</a:t>
            </a:r>
          </a:p>
          <a:p>
            <a:pPr lvl="1"/>
            <a:r>
              <a:rPr lang="it-IT" dirty="0"/>
              <a:t>Stato della sessione (attiva o vuota)</a:t>
            </a:r>
          </a:p>
          <a:p>
            <a:r>
              <a:rPr lang="it-IT" b="1" dirty="0"/>
              <a:t>Suggerimenti tecnici:</a:t>
            </a:r>
          </a:p>
          <a:p>
            <a:r>
              <a:rPr lang="it-IT" dirty="0"/>
              <a:t>Usare un ciclo do-</a:t>
            </a:r>
            <a:r>
              <a:rPr lang="it-IT" dirty="0" err="1"/>
              <a:t>while</a:t>
            </a:r>
            <a:r>
              <a:rPr lang="it-IT" dirty="0"/>
              <a:t> per gestire il menu.</a:t>
            </a:r>
          </a:p>
          <a:p>
            <a:r>
              <a:rPr lang="it-IT" dirty="0"/>
              <a:t>Usare switch per distinguere le operazioni.</a:t>
            </a:r>
          </a:p>
          <a:p>
            <a:r>
              <a:rPr lang="it-IT" dirty="0"/>
              <a:t>Dichiarare variabili di tipo float per i numeri e i risultati.</a:t>
            </a:r>
          </a:p>
          <a:p>
            <a:r>
              <a:rPr lang="it-IT" dirty="0"/>
              <a:t>Controllare sempre gli input e gestire errori.</a:t>
            </a:r>
          </a:p>
          <a:p>
            <a:endParaRPr lang="it-IT" dirty="0"/>
          </a:p>
        </p:txBody>
      </p:sp>
    </p:spTree>
    <p:extLst>
      <p:ext uri="{BB962C8B-B14F-4D97-AF65-F5344CB8AC3E}">
        <p14:creationId xmlns:p14="http://schemas.microsoft.com/office/powerpoint/2010/main" val="19982581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70E06-A5A4-99DC-DB3E-7A44EC270169}"/>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2035536-A430-EB59-8B39-306E83B183A2}"/>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27E9247-72C7-7827-97AD-3142E87F0B1D}"/>
              </a:ext>
            </a:extLst>
          </p:cNvPr>
          <p:cNvSpPr>
            <a:spLocks noGrp="1"/>
          </p:cNvSpPr>
          <p:nvPr>
            <p:ph type="body" idx="1"/>
          </p:nvPr>
        </p:nvSpPr>
        <p:spPr/>
        <p:txBody>
          <a:bodyPr/>
          <a:lstStyle/>
          <a:p>
            <a:r>
              <a:rPr lang="it-IT" dirty="0"/>
              <a:t>Le funzioni rappresentano il fondamento della programmazione procedurale in C, incarnando il principio di </a:t>
            </a:r>
            <a:r>
              <a:rPr lang="it-IT" b="1" dirty="0"/>
              <a:t>decomposizione funzionale</a:t>
            </a:r>
            <a:r>
              <a:rPr lang="it-IT" dirty="0"/>
              <a:t> del problema. Ogni funzione costituisce un'unità computazionale autonoma che incapsula una specifica operazione o trasformazione di dati.</a:t>
            </a:r>
          </a:p>
          <a:p>
            <a:endParaRPr lang="it-IT" dirty="0"/>
          </a:p>
          <a:p>
            <a:r>
              <a:rPr lang="it-IT" b="1" dirty="0"/>
              <a:t>Paradigmi di Progettazione</a:t>
            </a:r>
          </a:p>
          <a:p>
            <a:r>
              <a:rPr lang="it-IT" dirty="0"/>
              <a:t>Il design modulare tramite funzioni implementa il principio di </a:t>
            </a:r>
            <a:r>
              <a:rPr lang="it-IT" b="1" dirty="0"/>
              <a:t>separazione delle responsabilità</a:t>
            </a:r>
            <a:r>
              <a:rPr lang="it-IT" dirty="0"/>
              <a:t> (</a:t>
            </a:r>
            <a:r>
              <a:rPr lang="it-IT" dirty="0" err="1"/>
              <a:t>Separation</a:t>
            </a:r>
            <a:r>
              <a:rPr lang="it-IT" dirty="0"/>
              <a:t> of </a:t>
            </a:r>
            <a:r>
              <a:rPr lang="it-IT" dirty="0" err="1"/>
              <a:t>Concerns</a:t>
            </a:r>
            <a:r>
              <a:rPr lang="it-IT" dirty="0"/>
              <a:t>). Ogni funzione dovrebbe avere una </a:t>
            </a:r>
            <a:r>
              <a:rPr lang="it-IT" b="1" dirty="0"/>
              <a:t>coesione alta</a:t>
            </a:r>
            <a:r>
              <a:rPr lang="it-IT" dirty="0"/>
              <a:t> (elementi interni strettamente correlati) e un </a:t>
            </a:r>
            <a:r>
              <a:rPr lang="it-IT" b="1" dirty="0"/>
              <a:t>accoppiamento basso</a:t>
            </a:r>
            <a:r>
              <a:rPr lang="it-IT" dirty="0"/>
              <a:t> (dipendenze minime da altre funzioni). Questo approccio facilita il </a:t>
            </a:r>
            <a:r>
              <a:rPr lang="it-IT" b="1" dirty="0"/>
              <a:t>testing unitario</a:t>
            </a:r>
            <a:r>
              <a:rPr lang="it-IT" dirty="0"/>
              <a:t>, la </a:t>
            </a:r>
            <a:r>
              <a:rPr lang="it-IT" b="1" dirty="0"/>
              <a:t>manutenzione</a:t>
            </a:r>
            <a:r>
              <a:rPr lang="it-IT" dirty="0"/>
              <a:t> e l'</a:t>
            </a:r>
            <a:r>
              <a:rPr lang="it-IT" b="1" dirty="0"/>
              <a:t>evoluzione</a:t>
            </a:r>
            <a:r>
              <a:rPr lang="it-IT" dirty="0"/>
              <a:t> del codice.</a:t>
            </a:r>
          </a:p>
          <a:p>
            <a:endParaRPr lang="it-IT" dirty="0"/>
          </a:p>
          <a:p>
            <a:r>
              <a:rPr lang="it-IT" b="1" dirty="0"/>
              <a:t>🧾 Meccanismi di Passaggio Parametri</a:t>
            </a:r>
          </a:p>
          <a:p>
            <a:r>
              <a:rPr lang="it-IT" b="1" dirty="0"/>
              <a:t>Semantica del Passaggio per Valore</a:t>
            </a:r>
          </a:p>
          <a:p>
            <a:r>
              <a:rPr lang="it-IT" dirty="0"/>
              <a:t>Il C implementa di default il </a:t>
            </a:r>
            <a:r>
              <a:rPr lang="it-IT" b="1" dirty="0"/>
              <a:t>passaggio per valore</a:t>
            </a:r>
            <a:r>
              <a:rPr lang="it-IT" dirty="0"/>
              <a:t>, creando </a:t>
            </a:r>
            <a:r>
              <a:rPr lang="it-IT" b="1" dirty="0"/>
              <a:t>copie locali</a:t>
            </a:r>
            <a:r>
              <a:rPr lang="it-IT" dirty="0"/>
              <a:t> dei parametri nello </a:t>
            </a:r>
            <a:r>
              <a:rPr lang="it-IT" dirty="0" err="1"/>
              <a:t>stack</a:t>
            </a:r>
            <a:r>
              <a:rPr lang="it-IT" dirty="0"/>
              <a:t> frame della funzione chiamata. Questo meccanismo garantisce l'</a:t>
            </a:r>
            <a:r>
              <a:rPr lang="it-IT" b="1" dirty="0"/>
              <a:t>isolamento</a:t>
            </a:r>
            <a:r>
              <a:rPr lang="it-IT" dirty="0"/>
              <a:t> tra chiamante e chiamato, prevenendo modifiche accidentali ai dati originali ma comportando un </a:t>
            </a:r>
            <a:r>
              <a:rPr lang="it-IT" b="1" dirty="0"/>
              <a:t>overhead</a:t>
            </a:r>
            <a:r>
              <a:rPr lang="it-IT" dirty="0"/>
              <a:t> per la copia di strutture dati complesse.</a:t>
            </a:r>
          </a:p>
          <a:p>
            <a:r>
              <a:rPr lang="it-IT" b="1" dirty="0"/>
              <a:t>Implicazioni dello </a:t>
            </a:r>
            <a:r>
              <a:rPr lang="it-IT" b="1" dirty="0" err="1"/>
              <a:t>Stack</a:t>
            </a:r>
            <a:r>
              <a:rPr lang="it-IT" b="1" dirty="0"/>
              <a:t> Frame</a:t>
            </a:r>
          </a:p>
          <a:p>
            <a:r>
              <a:rPr lang="it-IT" dirty="0"/>
              <a:t>Ogni chiamata di funzione crea un nuovo </a:t>
            </a:r>
            <a:r>
              <a:rPr lang="it-IT" b="1" dirty="0"/>
              <a:t>frame</a:t>
            </a:r>
            <a:r>
              <a:rPr lang="it-IT" dirty="0"/>
              <a:t> nello </a:t>
            </a:r>
            <a:r>
              <a:rPr lang="it-IT" dirty="0" err="1"/>
              <a:t>stack</a:t>
            </a:r>
            <a:r>
              <a:rPr lang="it-IT" dirty="0"/>
              <a:t> di esecuzione, contenente parametri, variabili locali e informazioni di controllo. Il </a:t>
            </a:r>
            <a:r>
              <a:rPr lang="it-IT" b="1" dirty="0"/>
              <a:t>costo computazionale</a:t>
            </a:r>
            <a:r>
              <a:rPr lang="it-IT" dirty="0"/>
              <a:t> delle chiamate include l'allocazione/</a:t>
            </a:r>
            <a:r>
              <a:rPr lang="it-IT" dirty="0" err="1"/>
              <a:t>deallocazione</a:t>
            </a:r>
            <a:r>
              <a:rPr lang="it-IT" dirty="0"/>
              <a:t> del frame e la copia dei parametri, fattori critici in contesti con vincoli di performance.</a:t>
            </a:r>
          </a:p>
          <a:p>
            <a:r>
              <a:rPr lang="it-IT" b="1" dirty="0"/>
              <a:t>Limiti del Passaggio per Valore</a:t>
            </a:r>
          </a:p>
          <a:p>
            <a:r>
              <a:rPr lang="it-IT" dirty="0"/>
              <a:t>Il passaggio per valore impedisce alle funzioni di </a:t>
            </a:r>
            <a:r>
              <a:rPr lang="it-IT" b="1" dirty="0"/>
              <a:t>modificare</a:t>
            </a:r>
            <a:r>
              <a:rPr lang="it-IT" dirty="0"/>
              <a:t> i parametri originali e limita la </a:t>
            </a:r>
            <a:r>
              <a:rPr lang="it-IT" b="1" dirty="0"/>
              <a:t>condivisione efficiente</a:t>
            </a:r>
            <a:r>
              <a:rPr lang="it-IT" dirty="0"/>
              <a:t> di grandi strutture dati. Queste limitazioni motivano l'uso dei puntatori per implementare il passaggio per riferimento e l'accesso diretto alla memoria.</a:t>
            </a:r>
          </a:p>
          <a:p>
            <a:endParaRPr lang="it-IT" dirty="0"/>
          </a:p>
        </p:txBody>
      </p:sp>
    </p:spTree>
    <p:extLst>
      <p:ext uri="{BB962C8B-B14F-4D97-AF65-F5344CB8AC3E}">
        <p14:creationId xmlns:p14="http://schemas.microsoft.com/office/powerpoint/2010/main" val="1692223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46D35-EA99-44D2-F3BC-4E6EDADA2B95}"/>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709CD74-4A72-3437-121A-7E1F8272E55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7E0E96F-8A0C-5BE3-05AF-BE162EE0ABAA}"/>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821599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D7E6E6-E795-8FF4-B13A-C16B2F804EE2}"/>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2FDB41D-B841-E07B-EBA0-FACB331C0249}"/>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6F476044-BA87-BB8C-06DB-2A114C5995B1}"/>
              </a:ext>
            </a:extLst>
          </p:cNvPr>
          <p:cNvSpPr>
            <a:spLocks noGrp="1"/>
          </p:cNvSpPr>
          <p:nvPr>
            <p:ph type="body" idx="1"/>
          </p:nvPr>
        </p:nvSpPr>
        <p:spPr/>
        <p:txBody>
          <a:bodyPr/>
          <a:lstStyle/>
          <a:p>
            <a:r>
              <a:rPr lang="it-IT" b="1" dirty="0"/>
              <a:t>🧠 Principi di Progettazione Funzionale</a:t>
            </a:r>
          </a:p>
          <a:p>
            <a:r>
              <a:rPr lang="it-IT" b="1" dirty="0"/>
              <a:t>Principio di Responsabilità Singola</a:t>
            </a:r>
          </a:p>
          <a:p>
            <a:r>
              <a:rPr lang="it-IT" dirty="0"/>
              <a:t>Ogni funzione dovrebbe avere un </a:t>
            </a:r>
            <a:r>
              <a:rPr lang="it-IT" b="1" dirty="0"/>
              <a:t>unico motivo per cambiare</a:t>
            </a:r>
            <a:r>
              <a:rPr lang="it-IT" dirty="0"/>
              <a:t>, incapsulando una sola responsabilità logica. Funzioni che fanno "troppe cose" violano questo principio e diventano difficili da testare, riutilizzare e mantenere.</a:t>
            </a:r>
          </a:p>
          <a:p>
            <a:r>
              <a:rPr lang="it-IT" b="1" dirty="0"/>
              <a:t>Interfacce Minimali</a:t>
            </a:r>
          </a:p>
          <a:p>
            <a:r>
              <a:rPr lang="it-IT" dirty="0"/>
              <a:t>Le funzioni dovrebbero esporre la </a:t>
            </a:r>
            <a:r>
              <a:rPr lang="it-IT" b="1" dirty="0"/>
              <a:t>minima superficie necessaria</a:t>
            </a:r>
            <a:r>
              <a:rPr lang="it-IT" dirty="0"/>
              <a:t> per compiere il loro compito. Parametri eccessivi indicano spesso responsabilità mal definite, mentre interfacce minimali riducono l'accoppiamento e semplificano l'uso.</a:t>
            </a:r>
          </a:p>
          <a:p>
            <a:r>
              <a:rPr lang="it-IT" b="1" dirty="0"/>
              <a:t>Predicibilità e Determinismo</a:t>
            </a:r>
          </a:p>
          <a:p>
            <a:r>
              <a:rPr lang="it-IT" dirty="0"/>
              <a:t>Funzioni </a:t>
            </a:r>
            <a:r>
              <a:rPr lang="it-IT" b="1" dirty="0"/>
              <a:t>pure</a:t>
            </a:r>
            <a:r>
              <a:rPr lang="it-IT" dirty="0"/>
              <a:t> (stessi input producono sempre gli stessi output, senza effetti collaterali) sono più facili da ragionare, testare e debuggare. Quando effetti collaterali sono necessari, dovrebbero essere </a:t>
            </a:r>
            <a:r>
              <a:rPr lang="it-IT" b="1" dirty="0"/>
              <a:t>espliciti</a:t>
            </a:r>
            <a:r>
              <a:rPr lang="it-IT" dirty="0"/>
              <a:t> e </a:t>
            </a:r>
            <a:r>
              <a:rPr lang="it-IT" b="1" dirty="0"/>
              <a:t>documentati</a:t>
            </a:r>
            <a:r>
              <a:rPr lang="it-IT" dirty="0"/>
              <a:t>.</a:t>
            </a:r>
          </a:p>
          <a:p>
            <a:r>
              <a:rPr lang="it-IT" b="1" dirty="0"/>
              <a:t>Naming Conventions</a:t>
            </a:r>
          </a:p>
          <a:p>
            <a:r>
              <a:rPr lang="it-IT" dirty="0"/>
              <a:t>I nomi dovrebbero riflettere </a:t>
            </a:r>
            <a:r>
              <a:rPr lang="it-IT" b="1" dirty="0"/>
              <a:t>cosa</a:t>
            </a:r>
            <a:r>
              <a:rPr lang="it-IT" dirty="0"/>
              <a:t> fa la funzione, non </a:t>
            </a:r>
            <a:r>
              <a:rPr lang="it-IT" b="1" dirty="0"/>
              <a:t>come</a:t>
            </a:r>
            <a:r>
              <a:rPr lang="it-IT" dirty="0"/>
              <a:t> lo fa. Questo principio supporta l'</a:t>
            </a:r>
            <a:r>
              <a:rPr lang="it-IT" b="1" dirty="0"/>
              <a:t>astrazione</a:t>
            </a:r>
            <a:r>
              <a:rPr lang="it-IT" dirty="0"/>
              <a:t> e permette modifiche implementative senza cambiare l'interfaccia pubblica.</a:t>
            </a:r>
          </a:p>
          <a:p>
            <a:endParaRPr lang="it-IT" dirty="0"/>
          </a:p>
        </p:txBody>
      </p:sp>
    </p:spTree>
    <p:extLst>
      <p:ext uri="{BB962C8B-B14F-4D97-AF65-F5344CB8AC3E}">
        <p14:creationId xmlns:p14="http://schemas.microsoft.com/office/powerpoint/2010/main" val="1528449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154DD-B80E-CB83-3AA8-A6BEF53F145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C65D606-A2BE-6352-2D94-5BCB2BBAE04F}"/>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B73CD0B-5D24-3427-3B55-FF852632F8C3}"/>
              </a:ext>
            </a:extLst>
          </p:cNvPr>
          <p:cNvSpPr>
            <a:spLocks noGrp="1"/>
          </p:cNvSpPr>
          <p:nvPr>
            <p:ph type="body" idx="1"/>
          </p:nvPr>
        </p:nvSpPr>
        <p:spPr/>
        <p:txBody>
          <a:bodyPr/>
          <a:lstStyle/>
          <a:p>
            <a:r>
              <a:rPr lang="it-IT" b="1" dirty="0"/>
              <a:t>📍 Modello di Memoria e Scope</a:t>
            </a:r>
          </a:p>
          <a:p>
            <a:r>
              <a:rPr lang="it-IT" b="1" dirty="0"/>
              <a:t>Gerarchia degli Scope</a:t>
            </a:r>
          </a:p>
          <a:p>
            <a:r>
              <a:rPr lang="it-IT" dirty="0"/>
              <a:t>Il C implementa un sistema di scope </a:t>
            </a:r>
            <a:r>
              <a:rPr lang="it-IT" b="1" dirty="0"/>
              <a:t>lessicale</a:t>
            </a:r>
            <a:r>
              <a:rPr lang="it-IT" dirty="0"/>
              <a:t> (determinato dalla posizione nel codice sorgente) e </a:t>
            </a:r>
            <a:r>
              <a:rPr lang="it-IT" b="1" dirty="0"/>
              <a:t>statico</a:t>
            </a:r>
            <a:r>
              <a:rPr lang="it-IT" dirty="0"/>
              <a:t> (risolto a tempo di compilazione). La </a:t>
            </a:r>
            <a:r>
              <a:rPr lang="it-IT" b="1" dirty="0"/>
              <a:t>visibilità</a:t>
            </a:r>
            <a:r>
              <a:rPr lang="it-IT" dirty="0"/>
              <a:t> segue regole precise: scope più interni nascondono (</a:t>
            </a:r>
            <a:r>
              <a:rPr lang="it-IT" b="1" dirty="0" err="1"/>
              <a:t>shadowing</a:t>
            </a:r>
            <a:r>
              <a:rPr lang="it-IT" dirty="0"/>
              <a:t>) identificatori omonimi di scope esterni.</a:t>
            </a:r>
          </a:p>
          <a:p>
            <a:r>
              <a:rPr lang="it-IT" b="1" dirty="0"/>
              <a:t>Durata delle Variabili</a:t>
            </a:r>
          </a:p>
          <a:p>
            <a:r>
              <a:rPr lang="it-IT" b="1" dirty="0"/>
              <a:t>Variabili automatiche</a:t>
            </a:r>
            <a:r>
              <a:rPr lang="it-IT" dirty="0"/>
              <a:t> (locali): allocate nello </a:t>
            </a:r>
            <a:r>
              <a:rPr lang="it-IT" dirty="0" err="1"/>
              <a:t>stack</a:t>
            </a:r>
            <a:r>
              <a:rPr lang="it-IT" dirty="0"/>
              <a:t>, durata limitata al blocco di appartenenza</a:t>
            </a:r>
          </a:p>
          <a:p>
            <a:r>
              <a:rPr lang="it-IT" b="1" dirty="0"/>
              <a:t>Variabili statiche</a:t>
            </a:r>
            <a:r>
              <a:rPr lang="it-IT" dirty="0"/>
              <a:t>: mantengono valore tra chiamate successive, allocate in memoria statica</a:t>
            </a:r>
          </a:p>
          <a:p>
            <a:r>
              <a:rPr lang="it-IT" b="1" dirty="0"/>
              <a:t>Variabili globali</a:t>
            </a:r>
            <a:r>
              <a:rPr lang="it-IT" dirty="0"/>
              <a:t>: visibili a tutto il programma, allocate in memoria statica</a:t>
            </a:r>
          </a:p>
          <a:p>
            <a:r>
              <a:rPr lang="it-IT" b="1" dirty="0"/>
              <a:t>Gestione della Memoria</a:t>
            </a:r>
          </a:p>
          <a:p>
            <a:r>
              <a:rPr lang="it-IT" dirty="0"/>
              <a:t>Il compilatore gestisce automaticamente l'allocazione/</a:t>
            </a:r>
            <a:r>
              <a:rPr lang="it-IT" dirty="0" err="1"/>
              <a:t>deallocazione</a:t>
            </a:r>
            <a:r>
              <a:rPr lang="it-IT" dirty="0"/>
              <a:t> delle variabili automatiche, mentre le variabili statiche e globali persistono per tutta la durata del programma. Questa distinzione è fondamentale per comprendere </a:t>
            </a:r>
            <a:r>
              <a:rPr lang="it-IT" b="1" dirty="0" err="1"/>
              <a:t>memory</a:t>
            </a:r>
            <a:r>
              <a:rPr lang="it-IT" b="1" dirty="0"/>
              <a:t> layout</a:t>
            </a:r>
            <a:r>
              <a:rPr lang="it-IT" dirty="0"/>
              <a:t> e </a:t>
            </a:r>
            <a:r>
              <a:rPr lang="it-IT" b="1" dirty="0"/>
              <a:t>performance</a:t>
            </a:r>
            <a:r>
              <a:rPr lang="it-IT" dirty="0"/>
              <a:t>.</a:t>
            </a:r>
          </a:p>
          <a:p>
            <a:endParaRPr lang="it-IT" dirty="0"/>
          </a:p>
        </p:txBody>
      </p:sp>
    </p:spTree>
    <p:extLst>
      <p:ext uri="{BB962C8B-B14F-4D97-AF65-F5344CB8AC3E}">
        <p14:creationId xmlns:p14="http://schemas.microsoft.com/office/powerpoint/2010/main" val="991963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D2C623-EAEB-C53A-C9EE-5957BD3CC28C}"/>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96E5C390-73E0-60D9-F4ED-68907C08F6D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2AEF2952-9DF6-B710-357C-913904B8ADDD}"/>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25965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BDC18-63C2-60E4-6191-CDD1EDA04B0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AE98C0E-93AB-0B4C-E640-694E2392BAEA}"/>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BA3FC1F-6812-06DA-8F67-460846148BC9}"/>
              </a:ext>
            </a:extLst>
          </p:cNvPr>
          <p:cNvSpPr>
            <a:spLocks noGrp="1"/>
          </p:cNvSpPr>
          <p:nvPr>
            <p:ph type="body" idx="1"/>
          </p:nvPr>
        </p:nvSpPr>
        <p:spPr/>
        <p:txBody>
          <a:bodyPr/>
          <a:lstStyle/>
          <a:p>
            <a:r>
              <a:rPr lang="it-IT" dirty="0"/>
              <a:t>La struttura </a:t>
            </a:r>
            <a:r>
              <a:rPr lang="it-IT" dirty="0" err="1"/>
              <a:t>if</a:t>
            </a:r>
            <a:r>
              <a:rPr lang="it-IT" dirty="0"/>
              <a:t> implementa il concetto fondamentale di decisione binaria nella programmazione. Il suo funzionamento si basa sulla valutazione di espressioni booleane, che rappresentano la formalizzazione matematica del concetto di vero/falso. Questa valutazione non è semplicemente un confronto superficiale: coinvolge la conversione di tipi, la precedenza degli operatori e la valutazione </a:t>
            </a:r>
            <a:r>
              <a:rPr lang="it-IT" dirty="0" err="1"/>
              <a:t>lazy</a:t>
            </a:r>
            <a:r>
              <a:rPr lang="it-IT" dirty="0"/>
              <a:t> delle espressioni complesse.</a:t>
            </a:r>
          </a:p>
          <a:p>
            <a:r>
              <a:rPr lang="it-IT" dirty="0"/>
              <a:t>L'aspetto più sofisticato </a:t>
            </a:r>
            <a:r>
              <a:rPr lang="it-IT" dirty="0" err="1"/>
              <a:t>dell'if</a:t>
            </a:r>
            <a:r>
              <a:rPr lang="it-IT" dirty="0"/>
              <a:t> risiede nella sua capacità di gestire espressioni booleane composite attraverso operatori logici. L'operatore AND (&amp;&amp;) implementa una logica di cortocircuito che interrompe la valutazione non appena incontra un valore falso, ottimizzando le prestazioni e prevenendo errori di </a:t>
            </a:r>
            <a:r>
              <a:rPr lang="it-IT" dirty="0" err="1"/>
              <a:t>runtime</a:t>
            </a:r>
            <a:r>
              <a:rPr lang="it-IT" dirty="0"/>
              <a:t>. Similmente, l'operatore OR (||) si ferma al primo valore vero. Questo comportamento ha implicazioni profonde sulla strutturazione del codice e sulla gestione degli effetti collaterali.</a:t>
            </a:r>
          </a:p>
          <a:p>
            <a:r>
              <a:rPr lang="it-IT" dirty="0"/>
              <a:t>La negazione logica (!) introduce una dimensione aggiuntiva di complessità, permettendo di invertire la logica delle condizioni. Questo operatore, apparentemente semplice, può trasformare radicalmente la leggibilità e la manutenibilità del codice, richiedendo una comprensione approfondita delle leggi di De Morgan per essere utilizzato efficacemente.</a:t>
            </a:r>
          </a:p>
          <a:p>
            <a:r>
              <a:rPr lang="it-IT" dirty="0"/>
              <a:t>Le strutture </a:t>
            </a:r>
            <a:r>
              <a:rPr lang="it-IT" dirty="0" err="1"/>
              <a:t>if</a:t>
            </a:r>
            <a:r>
              <a:rPr lang="it-IT" dirty="0"/>
              <a:t>-else annidate creano alberi decisionali che modellano processi cognitivi complessi. Tuttavia, un annidamento eccessivo può portare al cosiddetto "</a:t>
            </a:r>
            <a:r>
              <a:rPr lang="it-IT" dirty="0" err="1"/>
              <a:t>arrow</a:t>
            </a:r>
            <a:r>
              <a:rPr lang="it-IT" dirty="0"/>
              <a:t> anti-pattern", dove il codice assume una forma a freccia che diventa difficile da leggere e mantenere. Questo ha portato allo sviluppo di tecniche come il "</a:t>
            </a:r>
            <a:r>
              <a:rPr lang="it-IT" dirty="0" err="1"/>
              <a:t>guard</a:t>
            </a:r>
            <a:r>
              <a:rPr lang="it-IT" dirty="0"/>
              <a:t> </a:t>
            </a:r>
            <a:r>
              <a:rPr lang="it-IT" dirty="0" err="1"/>
              <a:t>clause</a:t>
            </a:r>
            <a:r>
              <a:rPr lang="it-IT" dirty="0"/>
              <a:t> pattern" e la "</a:t>
            </a:r>
            <a:r>
              <a:rPr lang="it-IT" dirty="0" err="1"/>
              <a:t>early</a:t>
            </a:r>
            <a:r>
              <a:rPr lang="it-IT" dirty="0"/>
              <a:t> </a:t>
            </a:r>
            <a:r>
              <a:rPr lang="it-IT" dirty="0" err="1"/>
              <a:t>return</a:t>
            </a:r>
            <a:r>
              <a:rPr lang="it-IT" dirty="0"/>
              <a:t> strategy".</a:t>
            </a:r>
          </a:p>
          <a:p>
            <a:endParaRPr lang="it-IT" dirty="0"/>
          </a:p>
        </p:txBody>
      </p:sp>
    </p:spTree>
    <p:extLst>
      <p:ext uri="{BB962C8B-B14F-4D97-AF65-F5344CB8AC3E}">
        <p14:creationId xmlns:p14="http://schemas.microsoft.com/office/powerpoint/2010/main" val="10462564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1CCDB-2021-C3F0-5F61-06921017D0D2}"/>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64BD5C8B-0D8D-0D0A-F22D-530865EC7911}"/>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42220AB-63B1-78F3-06C1-5B5D2D6C047A}"/>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811932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796375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052C8-BE40-8DED-99E0-8604AFF1A0F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F35756EB-4BA3-3672-42AC-E3244DE0F6CA}"/>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0E59FB73-D8EA-EC48-4AA7-CFB0CAD54A24}"/>
              </a:ext>
            </a:extLst>
          </p:cNvPr>
          <p:cNvSpPr>
            <a:spLocks noGrp="1"/>
          </p:cNvSpPr>
          <p:nvPr>
            <p:ph type="body" idx="1"/>
          </p:nvPr>
        </p:nvSpPr>
        <p:spPr/>
        <p:txBody>
          <a:bodyPr/>
          <a:lstStyle/>
          <a:p>
            <a:r>
              <a:rPr lang="it-IT" dirty="0"/>
              <a:t>La struttura switch rappresenta un'evoluzione della logica di selezione multipla, ottimizzata per scenari dove una singola variabile deve essere confrontata con multiple costanti. La sua implementazione interna spesso utilizza </a:t>
            </a:r>
            <a:r>
              <a:rPr lang="it-IT" dirty="0" err="1"/>
              <a:t>jump</a:t>
            </a:r>
            <a:r>
              <a:rPr lang="it-IT" dirty="0"/>
              <a:t> </a:t>
            </a:r>
            <a:r>
              <a:rPr lang="it-IT" dirty="0" err="1"/>
              <a:t>table</a:t>
            </a:r>
            <a:r>
              <a:rPr lang="it-IT" dirty="0"/>
              <a:t> o </a:t>
            </a:r>
            <a:r>
              <a:rPr lang="it-IT" dirty="0" err="1"/>
              <a:t>hash</a:t>
            </a:r>
            <a:r>
              <a:rPr lang="it-IT" dirty="0"/>
              <a:t> </a:t>
            </a:r>
            <a:r>
              <a:rPr lang="it-IT" dirty="0" err="1"/>
              <a:t>table</a:t>
            </a:r>
            <a:r>
              <a:rPr lang="it-IT" dirty="0"/>
              <a:t>, rendendo l'accesso ai case molto più efficiente rispetto a una catena di </a:t>
            </a:r>
            <a:r>
              <a:rPr lang="it-IT" dirty="0" err="1"/>
              <a:t>if</a:t>
            </a:r>
            <a:r>
              <a:rPr lang="it-IT" dirty="0"/>
              <a:t>-else </a:t>
            </a:r>
            <a:r>
              <a:rPr lang="it-IT" dirty="0" err="1"/>
              <a:t>if</a:t>
            </a:r>
            <a:r>
              <a:rPr lang="it-IT" dirty="0"/>
              <a:t> equivalente, specialmente quando il numero di case è elevato.</a:t>
            </a:r>
          </a:p>
          <a:p>
            <a:endParaRPr lang="it-IT" dirty="0"/>
          </a:p>
          <a:p>
            <a:r>
              <a:rPr lang="it-IT" dirty="0"/>
              <a:t>Il concetto di </a:t>
            </a:r>
            <a:r>
              <a:rPr lang="it-IT" dirty="0" err="1"/>
              <a:t>fall-through</a:t>
            </a:r>
            <a:r>
              <a:rPr lang="it-IT" dirty="0"/>
              <a:t> è una caratteristica distintiva e controversa dello switch. Questo comportamento, ereditato dal C, permette l'esecuzione sequenziale di più case quando non viene inserito un break. Mentre può essere utilizzato strategicamente per raggruppare logiche simili, spesso diventa fonte di bug sottili e difficili da individuare. La gestione esplicita del </a:t>
            </a:r>
            <a:r>
              <a:rPr lang="it-IT" dirty="0" err="1"/>
              <a:t>fall-through</a:t>
            </a:r>
            <a:r>
              <a:rPr lang="it-IT" dirty="0"/>
              <a:t> richiede una comprensione profonda del flusso di controllo e una documentazione accurata delle intenzioni.</a:t>
            </a:r>
          </a:p>
          <a:p>
            <a:endParaRPr lang="it-IT" dirty="0"/>
          </a:p>
          <a:p>
            <a:r>
              <a:rPr lang="it-IT" dirty="0"/>
              <a:t>Il blocco default non è semplicemente un "catch-</a:t>
            </a:r>
            <a:r>
              <a:rPr lang="it-IT" dirty="0" err="1"/>
              <a:t>all</a:t>
            </a:r>
            <a:r>
              <a:rPr lang="it-IT" dirty="0"/>
              <a:t>": rappresenta la gestione esplicita dei casi imprevisti e costituisce una pratica di programmazione difensiva. La sua posizione all'interno dello switch può influenzare la leggibilità, anche se tecnicamente può essere collocato ovunque. La presenza del default è spesso considerata una best practice, anche quando apparentemente non necessaria, poiché rende esplicita la gestione dei casi </a:t>
            </a:r>
            <a:r>
              <a:rPr lang="it-IT" dirty="0" err="1"/>
              <a:t>edge</a:t>
            </a:r>
            <a:r>
              <a:rPr lang="it-IT" dirty="0"/>
              <a:t>.</a:t>
            </a:r>
          </a:p>
          <a:p>
            <a:endParaRPr lang="it-IT" dirty="0"/>
          </a:p>
          <a:p>
            <a:r>
              <a:rPr lang="it-IT" dirty="0"/>
              <a:t>Le limitazioni dello switch includono la necessità di utilizzare valori costanti nei case e l'impossibilità di utilizzare range o espressioni complesse. Queste limitazioni hanno portato all'evoluzione verso pattern matching più sofisticati in linguaggi moderni, ma hanno anche definito un pattern di utilizzo chiaro e prevedibile.</a:t>
            </a:r>
          </a:p>
          <a:p>
            <a:endParaRPr lang="it-IT" dirty="0"/>
          </a:p>
        </p:txBody>
      </p:sp>
    </p:spTree>
    <p:extLst>
      <p:ext uri="{BB962C8B-B14F-4D97-AF65-F5344CB8AC3E}">
        <p14:creationId xmlns:p14="http://schemas.microsoft.com/office/powerpoint/2010/main" val="1637798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222F0-7441-078A-8177-8798FBE38024}"/>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51975F4-0233-A33E-CCB1-CEED74B7478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C384D432-2F64-DB26-A0A3-E198E3CB98B1}"/>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255696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2E3B60-6083-00E6-10C5-EE3E3B9DFB3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7CA50A0-DF38-7A0D-11C0-019A63601E03}"/>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F812E0C4-039D-C9FA-9162-B7A26E11612C}"/>
              </a:ext>
            </a:extLst>
          </p:cNvPr>
          <p:cNvSpPr>
            <a:spLocks noGrp="1"/>
          </p:cNvSpPr>
          <p:nvPr>
            <p:ph type="body" idx="1"/>
          </p:nvPr>
        </p:nvSpPr>
        <p:spPr/>
        <p:txBody>
          <a:bodyPr/>
          <a:lstStyle/>
          <a:p>
            <a:r>
              <a:rPr lang="it-IT" dirty="0"/>
              <a:t>Il ciclo for incarna il paradigma dell'iterazione controllata, dove tutti gli aspetti del ciclo - inizializzazione, condizione di continuazione e incremento - sono esplicitamente dichiarati e visibili. Questa trasparenza rende il for particolarmente adatto per iterazioni dove il numero di cicli è determinabile a priori o dove esiste una progressione matematica chiara.</a:t>
            </a:r>
          </a:p>
          <a:p>
            <a:r>
              <a:rPr lang="it-IT" dirty="0"/>
              <a:t>La struttura tripartita del for riflette il pattern cognitivo naturale dell'iterazione: definire un punto di partenza, stabilire quando fermarsi e determinare come procedere. Tuttavia, questa apparente semplicità nasconde una complessità considerevole. Ogni componente può contenere espressioni multiple separate da virgole, può essere omesso per creare cicli infiniti o quasi-infiniti, e può includere dichiarazioni di variabili con scope limitato al ciclo stesso.</a:t>
            </a:r>
          </a:p>
          <a:p>
            <a:r>
              <a:rPr lang="it-IT" dirty="0"/>
              <a:t>L'efficienza del for non deriva solo dalla sua struttura, ma anche dalle ottimizzazioni che i compilatori possono applicare quando il pattern di iterazione è prevedibile. Il loop </a:t>
            </a:r>
            <a:r>
              <a:rPr lang="it-IT" dirty="0" err="1"/>
              <a:t>unrolling</a:t>
            </a:r>
            <a:r>
              <a:rPr lang="it-IT" dirty="0"/>
              <a:t>, la </a:t>
            </a:r>
            <a:r>
              <a:rPr lang="it-IT" dirty="0" err="1"/>
              <a:t>vectorizzazione</a:t>
            </a:r>
            <a:r>
              <a:rPr lang="it-IT" dirty="0"/>
              <a:t> e altre ottimizzazioni avanzate sono spesso più facilmente applicabili ai cicli for ben strutturati rispetto ad altre forme di iterazione.</a:t>
            </a:r>
          </a:p>
          <a:p>
            <a:r>
              <a:rPr lang="it-IT" dirty="0"/>
              <a:t>La flessibilità del for si estende oltre l'iterazione numerica semplice. Può gestire iterazioni </a:t>
            </a:r>
            <a:r>
              <a:rPr lang="it-IT" dirty="0" err="1"/>
              <a:t>backwards</a:t>
            </a:r>
            <a:r>
              <a:rPr lang="it-IT" dirty="0"/>
              <a:t>, iterazioni con step variabili, e persino simulare altri tipi di cicli. Questa versatilità, tuttavia, può portare a codice oscuro se non utilizzata con parsimonia e chiarezza d'intenti.</a:t>
            </a:r>
          </a:p>
          <a:p>
            <a:endParaRPr lang="it-IT" dirty="0"/>
          </a:p>
        </p:txBody>
      </p:sp>
    </p:spTree>
    <p:extLst>
      <p:ext uri="{BB962C8B-B14F-4D97-AF65-F5344CB8AC3E}">
        <p14:creationId xmlns:p14="http://schemas.microsoft.com/office/powerpoint/2010/main" val="2151185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8E04A6-6184-33B3-5ECB-48DE2CD912B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E1FCC09-3695-59CA-86B3-CAE75D555756}"/>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55E0483-B969-ABA7-A454-E52ADE75DA45}"/>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595600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64CE8-023A-AFF0-2885-C750537AEB7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A989790-2D8B-0D95-3BFE-C76A1F9CF593}"/>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AA6DFB0-334D-CC6E-2135-BA114D3F82A0}"/>
              </a:ext>
            </a:extLst>
          </p:cNvPr>
          <p:cNvSpPr>
            <a:spLocks noGrp="1"/>
          </p:cNvSpPr>
          <p:nvPr>
            <p:ph type="body" idx="1"/>
          </p:nvPr>
        </p:nvSpPr>
        <p:spPr/>
        <p:txBody>
          <a:bodyPr/>
          <a:lstStyle/>
          <a:p>
            <a:r>
              <a:rPr lang="it-IT" dirty="0"/>
              <a:t>Il ciclo </a:t>
            </a:r>
            <a:r>
              <a:rPr lang="it-IT" dirty="0" err="1"/>
              <a:t>while</a:t>
            </a:r>
            <a:r>
              <a:rPr lang="it-IT" dirty="0"/>
              <a:t> rappresenta la forma più pura di iterazione condizionale, dove l'unico criterio per la continuazione è la verità di una condizione booleana. Questa semplicità concettuale nasconde una potenza espressiva notevole, permettendo di modellare qualsiasi tipo di iterazione attraverso la manipolazione appropriata della condizione di controllo.</a:t>
            </a:r>
          </a:p>
          <a:p>
            <a:endParaRPr lang="it-IT" dirty="0"/>
          </a:p>
          <a:p>
            <a:r>
              <a:rPr lang="it-IT" dirty="0"/>
              <a:t>La valutazione pre-condizione del </a:t>
            </a:r>
            <a:r>
              <a:rPr lang="it-IT" dirty="0" err="1"/>
              <a:t>while</a:t>
            </a:r>
            <a:r>
              <a:rPr lang="it-IT" dirty="0"/>
              <a:t> ha implicazioni profonde sulla logica del programma. Significa che il corpo del ciclo potrebbe non essere mai eseguito se la condizione è inizialmente falsa, richiedendo una pianificazione attenta dello stato iniziale delle variabili. </a:t>
            </a:r>
          </a:p>
          <a:p>
            <a:endParaRPr lang="it-IT" dirty="0"/>
          </a:p>
          <a:p>
            <a:r>
              <a:rPr lang="it-IT" dirty="0"/>
              <a:t>Questo comportamento previene automaticamente certi tipi di errori, ma può anche nascondere bug legati all'inizializzazione inadeguata.</a:t>
            </a:r>
          </a:p>
          <a:p>
            <a:endParaRPr lang="it-IT" dirty="0"/>
          </a:p>
          <a:p>
            <a:r>
              <a:rPr lang="it-IT" dirty="0"/>
              <a:t>La gestione della condizione nel </a:t>
            </a:r>
            <a:r>
              <a:rPr lang="it-IT" dirty="0" err="1"/>
              <a:t>while</a:t>
            </a:r>
            <a:r>
              <a:rPr lang="it-IT" dirty="0"/>
              <a:t> richiede particolare attenzione alla convergenza. Una condizione che non cambia o che cambia in modo inadeguato può portare a cicli infiniti, uno dei bug più comuni e problematici nella programmazione. </a:t>
            </a:r>
          </a:p>
          <a:p>
            <a:endParaRPr lang="it-IT" dirty="0"/>
          </a:p>
          <a:p>
            <a:r>
              <a:rPr lang="it-IT" dirty="0"/>
              <a:t>La progettazione di condizioni robuste spesso richiede la considerazione di invarianti del ciclo e la dimostrazione formale o informale della terminazione.</a:t>
            </a:r>
          </a:p>
          <a:p>
            <a:endParaRPr lang="it-IT" dirty="0"/>
          </a:p>
          <a:p>
            <a:r>
              <a:rPr lang="it-IT" dirty="0"/>
              <a:t>Il </a:t>
            </a:r>
            <a:r>
              <a:rPr lang="it-IT" dirty="0" err="1"/>
              <a:t>while</a:t>
            </a:r>
            <a:r>
              <a:rPr lang="it-IT" dirty="0"/>
              <a:t> eccelle in scenari dove la condizione di terminazione è complessa o coinvolge multiple variabili. La lettura di input fino a condizioni specifiche, l'elaborazione di strutture dati dinamiche e l'implementazione di algoritmi iterativi convergenti sono tutti domini naturali per il </a:t>
            </a:r>
            <a:r>
              <a:rPr lang="it-IT" dirty="0" err="1"/>
              <a:t>while</a:t>
            </a:r>
            <a:r>
              <a:rPr lang="it-IT" dirty="0"/>
              <a:t>.</a:t>
            </a:r>
          </a:p>
          <a:p>
            <a:endParaRPr lang="it-IT" dirty="0"/>
          </a:p>
        </p:txBody>
      </p:sp>
    </p:spTree>
    <p:extLst>
      <p:ext uri="{BB962C8B-B14F-4D97-AF65-F5344CB8AC3E}">
        <p14:creationId xmlns:p14="http://schemas.microsoft.com/office/powerpoint/2010/main" val="2564309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1D6A1-0176-4CDD-2288-DA12EB1BA391}"/>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F4A6D96-70EE-93AC-8599-AA82CC8EC80D}"/>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77383FD3-4066-24E3-082A-A89584411554}"/>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44032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olo">
    <p:spTree>
      <p:nvGrpSpPr>
        <p:cNvPr id="1" name=""/>
        <p:cNvGrpSpPr/>
        <p:nvPr/>
      </p:nvGrpSpPr>
      <p:grpSpPr>
        <a:xfrm>
          <a:off x="0" y="0"/>
          <a:ext cx="0" cy="0"/>
          <a:chOff x="0" y="0"/>
          <a:chExt cx="0" cy="0"/>
        </a:xfrm>
      </p:grpSpPr>
      <p:sp>
        <p:nvSpPr>
          <p:cNvPr id="11" name="Titolo presentazion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1E98FD"/>
                    </a:gs>
                    <a:gs pos="100000">
                      <a:srgbClr val="FF00F7"/>
                    </a:gs>
                  </a:gsLst>
                  <a:lin ang="3960000" scaled="0"/>
                </a:gradFill>
              </a:defRPr>
            </a:lvl1pPr>
          </a:lstStyle>
          <a:p>
            <a:r>
              <a:t>Titolo presentazione</a:t>
            </a:r>
          </a:p>
        </p:txBody>
      </p:sp>
      <p:sp>
        <p:nvSpPr>
          <p:cNvPr id="12" name="Autore e data"/>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latin typeface="Graphik-Medium"/>
                <a:ea typeface="Graphik-Medium"/>
                <a:cs typeface="Graphik-Medium"/>
                <a:sym typeface="Graphik Medium"/>
              </a:defRPr>
            </a:lvl1pPr>
          </a:lstStyle>
          <a:p>
            <a:r>
              <a:t>Autore e data</a:t>
            </a:r>
          </a:p>
        </p:txBody>
      </p:sp>
      <p:sp>
        <p:nvSpPr>
          <p:cNvPr id="13" name="Corpo livello uno…"/>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latin typeface="Graphik-Medium"/>
                <a:ea typeface="Graphik-Medium"/>
                <a:cs typeface="Graphik-Medium"/>
                <a:sym typeface="Graphik Medium"/>
              </a:defRPr>
            </a:lvl1pPr>
            <a:lvl2pPr marL="0" indent="0" algn="ctr" defTabSz="825500">
              <a:spcBef>
                <a:spcPts val="0"/>
              </a:spcBef>
              <a:buClrTx/>
              <a:buSzTx/>
              <a:buNone/>
              <a:defRPr sz="6400">
                <a:latin typeface="Graphik-Medium"/>
                <a:ea typeface="Graphik-Medium"/>
                <a:cs typeface="Graphik-Medium"/>
                <a:sym typeface="Graphik Medium"/>
              </a:defRPr>
            </a:lvl2pPr>
            <a:lvl3pPr marL="0" indent="0" algn="ctr" defTabSz="825500">
              <a:spcBef>
                <a:spcPts val="0"/>
              </a:spcBef>
              <a:buClrTx/>
              <a:buSzTx/>
              <a:buNone/>
              <a:defRPr sz="6400">
                <a:latin typeface="Graphik-Medium"/>
                <a:ea typeface="Graphik-Medium"/>
                <a:cs typeface="Graphik-Medium"/>
                <a:sym typeface="Graphik Medium"/>
              </a:defRPr>
            </a:lvl3pPr>
            <a:lvl4pPr marL="0" indent="0" algn="ctr" defTabSz="825500">
              <a:spcBef>
                <a:spcPts val="0"/>
              </a:spcBef>
              <a:buClrTx/>
              <a:buSzTx/>
              <a:buNone/>
              <a:defRPr sz="6400">
                <a:latin typeface="Graphik-Medium"/>
                <a:ea typeface="Graphik-Medium"/>
                <a:cs typeface="Graphik-Medium"/>
                <a:sym typeface="Graphik Medium"/>
              </a:defRPr>
            </a:lvl4pPr>
            <a:lvl5pPr marL="0" indent="0" algn="ctr" defTabSz="825500">
              <a:spcBef>
                <a:spcPts val="0"/>
              </a:spcBef>
              <a:buClrTx/>
              <a:buSzTx/>
              <a:buNone/>
              <a:defRPr sz="6400">
                <a:latin typeface="Graphik-Medium"/>
                <a:ea typeface="Graphik-Medium"/>
                <a:cs typeface="Graphik-Medium"/>
                <a:sym typeface="Graphik Medium"/>
              </a:defRPr>
            </a:lvl5pPr>
          </a:lstStyle>
          <a:p>
            <a:r>
              <a:t>Sottotitolo presentazione</a:t>
            </a:r>
          </a:p>
          <a:p>
            <a:pPr lvl="1"/>
            <a:endParaRPr/>
          </a:p>
          <a:p>
            <a:pPr lvl="2"/>
            <a:endParaRPr/>
          </a:p>
          <a:p>
            <a:pPr lvl="3"/>
            <a:endParaRPr/>
          </a:p>
          <a:p>
            <a:pPr lvl="4"/>
            <a:endParaRPr/>
          </a:p>
        </p:txBody>
      </p:sp>
      <p:sp>
        <p:nvSpPr>
          <p:cNvPr id="1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Informazione importante">
    <p:spTree>
      <p:nvGrpSpPr>
        <p:cNvPr id="1" name=""/>
        <p:cNvGrpSpPr/>
        <p:nvPr/>
      </p:nvGrpSpPr>
      <p:grpSpPr>
        <a:xfrm>
          <a:off x="0" y="0"/>
          <a:ext cx="0" cy="0"/>
          <a:chOff x="0" y="0"/>
          <a:chExt cx="0" cy="0"/>
        </a:xfrm>
      </p:grpSpPr>
      <p:sp>
        <p:nvSpPr>
          <p:cNvPr id="126" name="Corpo livello uno…"/>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1pPr>
            <a:lvl2pPr marL="0" indent="4572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2pPr>
            <a:lvl3pPr marL="0" indent="9144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3pPr>
            <a:lvl4pPr marL="0" indent="13716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4pPr>
            <a:lvl5pPr marL="0" indent="18288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27" name="Dettagli informazione"/>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latin typeface="Graphik-Medium"/>
                <a:ea typeface="Graphik-Medium"/>
                <a:cs typeface="Graphik-Medium"/>
                <a:sym typeface="Graphik Medium"/>
              </a:defRPr>
            </a:lvl1pPr>
          </a:lstStyle>
          <a:p>
            <a:r>
              <a:t>Dettagli informazione</a:t>
            </a:r>
          </a:p>
        </p:txBody>
      </p:sp>
      <p:sp>
        <p:nvSpPr>
          <p:cNvPr id="128"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itazione">
    <p:spTree>
      <p:nvGrpSpPr>
        <p:cNvPr id="1" name=""/>
        <p:cNvGrpSpPr/>
        <p:nvPr/>
      </p:nvGrpSpPr>
      <p:grpSpPr>
        <a:xfrm>
          <a:off x="0" y="0"/>
          <a:ext cx="0" cy="0"/>
          <a:chOff x="0" y="0"/>
          <a:chExt cx="0" cy="0"/>
        </a:xfrm>
      </p:grpSpPr>
      <p:sp>
        <p:nvSpPr>
          <p:cNvPr id="135" name="Attribuzione"/>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latin typeface="Graphik-Medium"/>
                <a:ea typeface="Graphik-Medium"/>
                <a:cs typeface="Graphik-Medium"/>
                <a:sym typeface="Graphik Medium"/>
              </a:defRPr>
            </a:lvl1pPr>
          </a:lstStyle>
          <a:p>
            <a:r>
              <a:t>Attribuzione</a:t>
            </a:r>
          </a:p>
        </p:txBody>
      </p:sp>
      <p:sp>
        <p:nvSpPr>
          <p:cNvPr id="136" name="Corpo livello uno…"/>
          <p:cNvSpPr txBox="1">
            <a:spLocks noGrp="1"/>
          </p:cNvSpPr>
          <p:nvPr>
            <p:ph type="body" sz="half" idx="1" hasCustomPrompt="1"/>
          </p:nvPr>
        </p:nvSpPr>
        <p:spPr>
          <a:xfrm>
            <a:off x="1270000" y="5141969"/>
            <a:ext cx="21844000" cy="343019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1pPr>
            <a:lvl2pPr marL="0" indent="4572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2pPr>
            <a:lvl3pPr marL="0" indent="9144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3pPr>
            <a:lvl4pPr marL="0" indent="13716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4pPr>
            <a:lvl5pPr marL="0" indent="18288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5pPr>
          </a:lstStyle>
          <a:p>
            <a:r>
              <a:t>“Citazione degna di nota”</a:t>
            </a:r>
          </a:p>
          <a:p>
            <a:pPr lvl="1"/>
            <a:endParaRPr/>
          </a:p>
          <a:p>
            <a:pPr lvl="2"/>
            <a:endParaRPr/>
          </a:p>
          <a:p>
            <a:pPr lvl="3"/>
            <a:endParaRPr/>
          </a:p>
          <a:p>
            <a:pPr lvl="4"/>
            <a:endParaRPr/>
          </a:p>
        </p:txBody>
      </p:sp>
      <p:sp>
        <p:nvSpPr>
          <p:cNvPr id="13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Foto - 3 per pagina">
    <p:spTree>
      <p:nvGrpSpPr>
        <p:cNvPr id="1" name=""/>
        <p:cNvGrpSpPr/>
        <p:nvPr/>
      </p:nvGrpSpPr>
      <p:grpSpPr>
        <a:xfrm>
          <a:off x="0" y="0"/>
          <a:ext cx="0" cy="0"/>
          <a:chOff x="0" y="0"/>
          <a:chExt cx="0" cy="0"/>
        </a:xfrm>
      </p:grpSpPr>
      <p:sp>
        <p:nvSpPr>
          <p:cNvPr id="144" name="Due meduse su sfondo di colore rosa"/>
          <p:cNvSpPr>
            <a:spLocks noGrp="1"/>
          </p:cNvSpPr>
          <p:nvPr>
            <p:ph type="pic" sz="half" idx="21"/>
          </p:nvPr>
        </p:nvSpPr>
        <p:spPr>
          <a:xfrm>
            <a:off x="12192000" y="4813300"/>
            <a:ext cx="12192000" cy="9207945"/>
          </a:xfrm>
          <a:prstGeom prst="rect">
            <a:avLst/>
          </a:prstGeom>
        </p:spPr>
        <p:txBody>
          <a:bodyPr lIns="91439" tIns="45719" rIns="91439" bIns="45719">
            <a:noAutofit/>
          </a:bodyPr>
          <a:lstStyle/>
          <a:p>
            <a:endParaRPr/>
          </a:p>
        </p:txBody>
      </p:sp>
      <p:sp>
        <p:nvSpPr>
          <p:cNvPr id="145" name="Due meduse che si toccano su sfondo di colore blu scuro"/>
          <p:cNvSpPr>
            <a:spLocks noGrp="1"/>
          </p:cNvSpPr>
          <p:nvPr>
            <p:ph type="pic" sz="half" idx="22"/>
          </p:nvPr>
        </p:nvSpPr>
        <p:spPr>
          <a:xfrm>
            <a:off x="12192000" y="-628650"/>
            <a:ext cx="12192000" cy="8128000"/>
          </a:xfrm>
          <a:prstGeom prst="rect">
            <a:avLst/>
          </a:prstGeom>
        </p:spPr>
        <p:txBody>
          <a:bodyPr lIns="91439" tIns="45719" rIns="91439" bIns="45719">
            <a:noAutofit/>
          </a:bodyPr>
          <a:lstStyle/>
          <a:p>
            <a:endParaRPr/>
          </a:p>
        </p:txBody>
      </p:sp>
      <p:sp>
        <p:nvSpPr>
          <p:cNvPr id="146" name="Due meduse su sfondo di colore blu"/>
          <p:cNvSpPr>
            <a:spLocks noGrp="1"/>
          </p:cNvSpPr>
          <p:nvPr>
            <p:ph type="pic" idx="23"/>
          </p:nvPr>
        </p:nvSpPr>
        <p:spPr>
          <a:xfrm>
            <a:off x="-4203700" y="0"/>
            <a:ext cx="20574000" cy="13716000"/>
          </a:xfrm>
          <a:prstGeom prst="rect">
            <a:avLst/>
          </a:prstGeom>
        </p:spPr>
        <p:txBody>
          <a:bodyPr lIns="91439" tIns="45719" rIns="91439" bIns="45719">
            <a:noAutofit/>
          </a:bodyPr>
          <a:lstStyle/>
          <a:p>
            <a:endParaRPr/>
          </a:p>
        </p:txBody>
      </p:sp>
      <p:sp>
        <p:nvSpPr>
          <p:cNvPr id="14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54" name="Due meduse che si toccano su sfondo di colore blu scuro"/>
          <p:cNvSpPr>
            <a:spLocks noGrp="1"/>
          </p:cNvSpPr>
          <p:nvPr>
            <p:ph type="pic" idx="21"/>
          </p:nvPr>
        </p:nvSpPr>
        <p:spPr>
          <a:xfrm>
            <a:off x="0" y="-1270000"/>
            <a:ext cx="24384000" cy="16256001"/>
          </a:xfrm>
          <a:prstGeom prst="rect">
            <a:avLst/>
          </a:prstGeom>
        </p:spPr>
        <p:txBody>
          <a:bodyPr lIns="91439" tIns="45719" rIns="91439" bIns="45719">
            <a:noAutofit/>
          </a:bodyPr>
          <a:lstStyle/>
          <a:p>
            <a:endParaRPr/>
          </a:p>
        </p:txBody>
      </p:sp>
      <p:sp>
        <p:nvSpPr>
          <p:cNvPr id="155" name="Numero diapositiva"/>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Vuota">
    <p:spTree>
      <p:nvGrpSpPr>
        <p:cNvPr id="1" name=""/>
        <p:cNvGrpSpPr/>
        <p:nvPr/>
      </p:nvGrpSpPr>
      <p:grpSpPr>
        <a:xfrm>
          <a:off x="0" y="0"/>
          <a:ext cx="0" cy="0"/>
          <a:chOff x="0" y="0"/>
          <a:chExt cx="0" cy="0"/>
        </a:xfrm>
      </p:grpSpPr>
      <p:sp>
        <p:nvSpPr>
          <p:cNvPr id="16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olo e foto 2">
    <p:spTree>
      <p:nvGrpSpPr>
        <p:cNvPr id="1" name=""/>
        <p:cNvGrpSpPr/>
        <p:nvPr/>
      </p:nvGrpSpPr>
      <p:grpSpPr>
        <a:xfrm>
          <a:off x="0" y="0"/>
          <a:ext cx="0" cy="0"/>
          <a:chOff x="0" y="0"/>
          <a:chExt cx="0" cy="0"/>
        </a:xfrm>
      </p:grpSpPr>
      <p:sp>
        <p:nvSpPr>
          <p:cNvPr id="32" name="Due meduse su sfondo di colore blu"/>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Titolo"/>
          <p:cNvSpPr txBox="1">
            <a:spLocks noGrp="1"/>
          </p:cNvSpPr>
          <p:nvPr>
            <p:ph type="title" hasCustomPrompt="1"/>
          </p:nvPr>
        </p:nvSpPr>
        <p:spPr>
          <a:xfrm>
            <a:off x="1270000" y="3885108"/>
            <a:ext cx="9652000" cy="3200203"/>
          </a:xfrm>
          <a:prstGeom prst="rect">
            <a:avLst/>
          </a:prstGeom>
        </p:spPr>
        <p:txBody>
          <a:bodyPr/>
          <a:lstStyle>
            <a:lvl1pPr>
              <a:defRPr>
                <a:gradFill flip="none" rotWithShape="1">
                  <a:gsLst>
                    <a:gs pos="0">
                      <a:srgbClr val="FF00D8"/>
                    </a:gs>
                    <a:gs pos="100000">
                      <a:srgbClr val="FF542E"/>
                    </a:gs>
                  </a:gsLst>
                  <a:lin ang="3960000" scaled="0"/>
                </a:gradFill>
              </a:defRPr>
            </a:lvl1pPr>
          </a:lstStyle>
          <a:p>
            <a:r>
              <a:t>Titolo</a:t>
            </a:r>
          </a:p>
        </p:txBody>
      </p:sp>
      <p:sp>
        <p:nvSpPr>
          <p:cNvPr id="34" name="Corpo livello uno…"/>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vl2pPr marL="0" indent="457200" algn="ctr" defTabSz="825500">
              <a:spcBef>
                <a:spcPts val="0"/>
              </a:spcBef>
              <a:buClrTx/>
              <a:buSzTx/>
              <a:buNone/>
              <a:defRPr sz="5400">
                <a:latin typeface="Graphik-Medium"/>
                <a:ea typeface="Graphik-Medium"/>
                <a:cs typeface="Graphik-Medium"/>
                <a:sym typeface="Graphik Medium"/>
              </a:defRPr>
            </a:lvl2pPr>
            <a:lvl3pPr marL="0" indent="914400" algn="ctr" defTabSz="825500">
              <a:spcBef>
                <a:spcPts val="0"/>
              </a:spcBef>
              <a:buClrTx/>
              <a:buSzTx/>
              <a:buNone/>
              <a:defRPr sz="5400">
                <a:latin typeface="Graphik-Medium"/>
                <a:ea typeface="Graphik-Medium"/>
                <a:cs typeface="Graphik-Medium"/>
                <a:sym typeface="Graphik Medium"/>
              </a:defRPr>
            </a:lvl3pPr>
            <a:lvl4pPr marL="0" indent="1371600" algn="ctr" defTabSz="825500">
              <a:spcBef>
                <a:spcPts val="0"/>
              </a:spcBef>
              <a:buClrTx/>
              <a:buSzTx/>
              <a:buNone/>
              <a:defRPr sz="5400">
                <a:latin typeface="Graphik-Medium"/>
                <a:ea typeface="Graphik-Medium"/>
                <a:cs typeface="Graphik-Medium"/>
                <a:sym typeface="Graphik Medium"/>
              </a:defRPr>
            </a:lvl4pPr>
            <a:lvl5pPr marL="0" indent="1828800" algn="ctr" defTabSz="825500">
              <a:spcBef>
                <a:spcPts val="0"/>
              </a:spcBef>
              <a:buClrTx/>
              <a:buSzTx/>
              <a:buNone/>
              <a:defRPr sz="5400">
                <a:latin typeface="Graphik-Medium"/>
                <a:ea typeface="Graphik-Medium"/>
                <a:cs typeface="Graphik-Medium"/>
                <a:sym typeface="Graphik Medium"/>
              </a:defRPr>
            </a:lvl5pPr>
          </a:lstStyle>
          <a:p>
            <a:r>
              <a:t>Sottotitolo diapositiva</a:t>
            </a:r>
          </a:p>
          <a:p>
            <a:pPr lvl="1"/>
            <a:endParaRPr/>
          </a:p>
          <a:p>
            <a:pPr lvl="2"/>
            <a:endParaRPr/>
          </a:p>
          <a:p>
            <a:pPr lvl="3"/>
            <a:endParaRPr/>
          </a:p>
          <a:p>
            <a:pPr lvl="4"/>
            <a:endParaRPr/>
          </a:p>
        </p:txBody>
      </p:sp>
      <p:sp>
        <p:nvSpPr>
          <p:cNvPr id="3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olo ed elenco">
    <p:spTree>
      <p:nvGrpSpPr>
        <p:cNvPr id="1" name=""/>
        <p:cNvGrpSpPr/>
        <p:nvPr/>
      </p:nvGrpSpPr>
      <p:grpSpPr>
        <a:xfrm>
          <a:off x="0" y="0"/>
          <a:ext cx="0" cy="0"/>
          <a:chOff x="0" y="0"/>
          <a:chExt cx="0" cy="0"/>
        </a:xfrm>
      </p:grpSpPr>
      <p:sp>
        <p:nvSpPr>
          <p:cNvPr id="42" name="Titolo"/>
          <p:cNvSpPr txBox="1">
            <a:spLocks noGrp="1"/>
          </p:cNvSpPr>
          <p:nvPr>
            <p:ph type="title" hasCustomPrompt="1"/>
          </p:nvPr>
        </p:nvSpPr>
        <p:spPr>
          <a:prstGeom prst="rect">
            <a:avLst/>
          </a:prstGeom>
        </p:spPr>
        <p:txBody>
          <a:bodyPr/>
          <a:lstStyle/>
          <a:p>
            <a:r>
              <a:t>Titolo</a:t>
            </a:r>
          </a:p>
        </p:txBody>
      </p:sp>
      <p:sp>
        <p:nvSpPr>
          <p:cNvPr id="43" name="Sottotitolo diapositiva"/>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44" name="Corpo livello uno…"/>
          <p:cNvSpPr txBox="1">
            <a:spLocks noGrp="1"/>
          </p:cNvSpPr>
          <p:nvPr>
            <p:ph type="body" idx="1" hasCustomPrompt="1"/>
          </p:nvPr>
        </p:nvSpPr>
        <p:spPr>
          <a:prstGeom prst="rect">
            <a:avLst/>
          </a:prstGeom>
        </p:spPr>
        <p:txBody>
          <a:bodyPr/>
          <a:lstStyle/>
          <a:p>
            <a:r>
              <a:t>Testo elenco puntato diapositiva</a:t>
            </a:r>
          </a:p>
          <a:p>
            <a:pPr lvl="1"/>
            <a:endParaRPr/>
          </a:p>
          <a:p>
            <a:pPr lvl="2"/>
            <a:endParaRPr/>
          </a:p>
          <a:p>
            <a:pPr lvl="3"/>
            <a:endParaRPr/>
          </a:p>
          <a:p>
            <a:pPr lvl="4"/>
            <a:endParaRPr/>
          </a:p>
        </p:txBody>
      </p:sp>
      <p:sp>
        <p:nvSpPr>
          <p:cNvPr id="4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Elenco">
    <p:spTree>
      <p:nvGrpSpPr>
        <p:cNvPr id="1" name=""/>
        <p:cNvGrpSpPr/>
        <p:nvPr/>
      </p:nvGrpSpPr>
      <p:grpSpPr>
        <a:xfrm>
          <a:off x="0" y="0"/>
          <a:ext cx="0" cy="0"/>
          <a:chOff x="0" y="0"/>
          <a:chExt cx="0" cy="0"/>
        </a:xfrm>
      </p:grpSpPr>
      <p:sp>
        <p:nvSpPr>
          <p:cNvPr id="52" name="Corpo livello uno…"/>
          <p:cNvSpPr txBox="1">
            <a:spLocks noGrp="1"/>
          </p:cNvSpPr>
          <p:nvPr>
            <p:ph type="body" idx="1" hasCustomPrompt="1"/>
          </p:nvPr>
        </p:nvSpPr>
        <p:spPr>
          <a:xfrm>
            <a:off x="1270000" y="4269316"/>
            <a:ext cx="21844000" cy="8432801"/>
          </a:xfrm>
          <a:prstGeom prst="rect">
            <a:avLst/>
          </a:prstGeom>
        </p:spPr>
        <p:txBody>
          <a:bodyPr numCol="2" spcCol="1092200"/>
          <a:lstStyle/>
          <a:p>
            <a:r>
              <a:t>Testo elenco puntato diapositiva</a:t>
            </a:r>
          </a:p>
          <a:p>
            <a:pPr lvl="1"/>
            <a:endParaRPr/>
          </a:p>
          <a:p>
            <a:pPr lvl="2"/>
            <a:endParaRPr/>
          </a:p>
          <a:p>
            <a:pPr lvl="3"/>
            <a:endParaRPr/>
          </a:p>
          <a:p>
            <a:pPr lvl="4"/>
            <a:endParaRPr/>
          </a:p>
        </p:txBody>
      </p:sp>
      <p:sp>
        <p:nvSpPr>
          <p:cNvPr id="53"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olo, elenco e foto">
    <p:spTree>
      <p:nvGrpSpPr>
        <p:cNvPr id="1" name=""/>
        <p:cNvGrpSpPr/>
        <p:nvPr/>
      </p:nvGrpSpPr>
      <p:grpSpPr>
        <a:xfrm>
          <a:off x="0" y="0"/>
          <a:ext cx="0" cy="0"/>
          <a:chOff x="0" y="0"/>
          <a:chExt cx="0" cy="0"/>
        </a:xfrm>
      </p:grpSpPr>
      <p:sp>
        <p:nvSpPr>
          <p:cNvPr id="60" name="Due meduse su sfondo di colore rosa"/>
          <p:cNvSpPr>
            <a:spLocks noGrp="1"/>
          </p:cNvSpPr>
          <p:nvPr>
            <p:ph type="pic" idx="21"/>
          </p:nvPr>
        </p:nvSpPr>
        <p:spPr>
          <a:xfrm>
            <a:off x="10185400" y="0"/>
            <a:ext cx="18161000" cy="13716000"/>
          </a:xfrm>
          <a:prstGeom prst="rect">
            <a:avLst/>
          </a:prstGeom>
        </p:spPr>
        <p:txBody>
          <a:bodyPr lIns="91439" tIns="45719" rIns="91439" bIns="45719">
            <a:noAutofit/>
          </a:bodyPr>
          <a:lstStyle/>
          <a:p>
            <a:endParaRPr/>
          </a:p>
        </p:txBody>
      </p:sp>
      <p:sp>
        <p:nvSpPr>
          <p:cNvPr id="6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6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63" name="Sottotitolo diapositiva"/>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6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olo, elenco e diretta piccola">
    <p:spTree>
      <p:nvGrpSpPr>
        <p:cNvPr id="1" name=""/>
        <p:cNvGrpSpPr/>
        <p:nvPr/>
      </p:nvGrpSpPr>
      <p:grpSpPr>
        <a:xfrm>
          <a:off x="0" y="0"/>
          <a:ext cx="0" cy="0"/>
          <a:chOff x="0" y="0"/>
          <a:chExt cx="0" cy="0"/>
        </a:xfrm>
      </p:grpSpPr>
      <p:sp>
        <p:nvSpPr>
          <p:cNvPr id="7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7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73" name="Sottotitolo diapositiva"/>
          <p:cNvSpPr txBox="1">
            <a:spLocks noGrp="1"/>
          </p:cNvSpPr>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7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olo, elenco e diretta grande">
    <p:spTree>
      <p:nvGrpSpPr>
        <p:cNvPr id="1" name=""/>
        <p:cNvGrpSpPr/>
        <p:nvPr/>
      </p:nvGrpSpPr>
      <p:grpSpPr>
        <a:xfrm>
          <a:off x="0" y="0"/>
          <a:ext cx="0" cy="0"/>
          <a:chOff x="0" y="0"/>
          <a:chExt cx="0" cy="0"/>
        </a:xfrm>
      </p:grpSpPr>
      <p:sp>
        <p:nvSpPr>
          <p:cNvPr id="8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8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83" name="Sottotitolo diapositiva"/>
          <p:cNvSpPr txBox="1">
            <a:spLocks noGrp="1"/>
          </p:cNvSpPr>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8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ezione">
    <p:spTree>
      <p:nvGrpSpPr>
        <p:cNvPr id="1" name=""/>
        <p:cNvGrpSpPr/>
        <p:nvPr/>
      </p:nvGrpSpPr>
      <p:grpSpPr>
        <a:xfrm>
          <a:off x="0" y="0"/>
          <a:ext cx="0" cy="0"/>
          <a:chOff x="0" y="0"/>
          <a:chExt cx="0" cy="0"/>
        </a:xfrm>
      </p:grpSpPr>
      <p:sp>
        <p:nvSpPr>
          <p:cNvPr id="91" name="Titolo sezion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FF00D8"/>
                    </a:gs>
                    <a:gs pos="100000">
                      <a:srgbClr val="FF542E"/>
                    </a:gs>
                  </a:gsLst>
                  <a:lin ang="3960000" scaled="0"/>
                </a:gradFill>
              </a:defRPr>
            </a:lvl1pPr>
          </a:lstStyle>
          <a:p>
            <a:r>
              <a:t>Titolo sezione</a:t>
            </a:r>
          </a:p>
        </p:txBody>
      </p:sp>
      <p:sp>
        <p:nvSpPr>
          <p:cNvPr id="9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ichiarazione">
    <p:spTree>
      <p:nvGrpSpPr>
        <p:cNvPr id="1" name=""/>
        <p:cNvGrpSpPr/>
        <p:nvPr/>
      </p:nvGrpSpPr>
      <p:grpSpPr>
        <a:xfrm>
          <a:off x="0" y="0"/>
          <a:ext cx="0" cy="0"/>
          <a:chOff x="0" y="0"/>
          <a:chExt cx="0" cy="0"/>
        </a:xfrm>
      </p:grpSpPr>
      <p:sp>
        <p:nvSpPr>
          <p:cNvPr id="118" name="Corpo livello uno…"/>
          <p:cNvSpPr txBox="1">
            <a:spLocks noGrp="1"/>
          </p:cNvSpPr>
          <p:nvPr>
            <p:ph type="body" sz="half" idx="1" hasCustomPrompt="1"/>
          </p:nvPr>
        </p:nvSpPr>
        <p:spPr>
          <a:xfrm>
            <a:off x="1270000" y="4927600"/>
            <a:ext cx="21844000" cy="3902869"/>
          </a:xfrm>
          <a:prstGeom prst="rect">
            <a:avLst/>
          </a:prstGeom>
        </p:spPr>
        <p:txBody>
          <a:bodyPr anchor="ctr"/>
          <a:lstStyle>
            <a:lvl1pPr marL="0" indent="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1pPr>
            <a:lvl2pPr marL="0" indent="4572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2pPr>
            <a:lvl3pPr marL="0" indent="9144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3pPr>
            <a:lvl4pPr marL="0" indent="13716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4pPr>
            <a:lvl5pPr marL="0" indent="18288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5pPr>
          </a:lstStyle>
          <a:p>
            <a:r>
              <a:t>Dichiarazione</a:t>
            </a:r>
          </a:p>
          <a:p>
            <a:pPr lvl="1"/>
            <a:endParaRPr/>
          </a:p>
          <a:p>
            <a:pPr lvl="2"/>
            <a:endParaRPr/>
          </a:p>
          <a:p>
            <a:pPr lvl="3"/>
            <a:endParaRPr/>
          </a:p>
          <a:p>
            <a:pPr lvl="4"/>
            <a:endParaRPr/>
          </a:p>
        </p:txBody>
      </p:sp>
      <p:sp>
        <p:nvSpPr>
          <p:cNvPr id="119"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olo"/>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t>Titolo</a:t>
            </a:r>
          </a:p>
        </p:txBody>
      </p:sp>
      <p:sp>
        <p:nvSpPr>
          <p:cNvPr id="3" name="Corpo livello uno…"/>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Testo elenco puntato diapositiva</a:t>
            </a:r>
          </a:p>
          <a:p>
            <a:pPr lvl="1"/>
            <a:endParaRPr/>
          </a:p>
          <a:p>
            <a:pPr lvl="2"/>
            <a:endParaRPr/>
          </a:p>
          <a:p>
            <a:pPr lvl="3"/>
            <a:endParaRPr/>
          </a:p>
          <a:p>
            <a:pPr lvl="4"/>
            <a:endParaRPr/>
          </a:p>
        </p:txBody>
      </p:sp>
      <p:sp>
        <p:nvSpPr>
          <p:cNvPr id="4" name="Numero diapositiva"/>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Eco-design Digitale di Base per i servizi ICT"/>
          <p:cNvSpPr txBox="1">
            <a:spLocks noGrp="1"/>
          </p:cNvSpPr>
          <p:nvPr>
            <p:ph type="ctrTitle"/>
          </p:nvPr>
        </p:nvSpPr>
        <p:spPr>
          <a:prstGeom prst="rect">
            <a:avLst/>
          </a:prstGeom>
        </p:spPr>
        <p:txBody>
          <a:bodyPr/>
          <a:lstStyle/>
          <a:p>
            <a:r>
              <a:rPr dirty="0"/>
              <a:t>Eco-design </a:t>
            </a:r>
            <a:r>
              <a:rPr dirty="0" err="1"/>
              <a:t>Digitale</a:t>
            </a:r>
            <a:r>
              <a:rPr dirty="0"/>
              <a:t> di Base per </a:t>
            </a:r>
            <a:r>
              <a:rPr dirty="0" err="1"/>
              <a:t>i</a:t>
            </a:r>
            <a:r>
              <a:rPr dirty="0"/>
              <a:t> </a:t>
            </a:r>
            <a:r>
              <a:rPr dirty="0" err="1"/>
              <a:t>servizi</a:t>
            </a:r>
            <a:r>
              <a:rPr dirty="0"/>
              <a:t> ICT</a:t>
            </a:r>
          </a:p>
        </p:txBody>
      </p:sp>
      <p:sp>
        <p:nvSpPr>
          <p:cNvPr id="172" name="Massimo Giaccone, Giugno 2025"/>
          <p:cNvSpPr txBox="1">
            <a:spLocks noGrp="1"/>
          </p:cNvSpPr>
          <p:nvPr>
            <p:ph type="body" idx="21"/>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r>
              <a:t>Massimo Giaccone, Giugno 2025</a:t>
            </a:r>
          </a:p>
        </p:txBody>
      </p:sp>
      <p:sp>
        <p:nvSpPr>
          <p:cNvPr id="173" name="Programmazione in C e Python"/>
          <p:cNvSpPr txBox="1">
            <a:spLocks noGrp="1"/>
          </p:cNvSpPr>
          <p:nvPr>
            <p:ph type="subTitle" sz="quarter" idx="1"/>
          </p:nvPr>
        </p:nvSpPr>
        <p:spPr>
          <a:prstGeom prst="rect">
            <a:avLst/>
          </a:prstGeom>
        </p:spPr>
        <p:txBody>
          <a:bodyPr/>
          <a:lstStyle/>
          <a:p>
            <a:r>
              <a:t>Programmazione in C e Python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A1089-84A2-AF2A-7F0F-3BA14A84F603}"/>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5A945AA9-EF77-C0E8-6465-65FEACA8EC7F}"/>
              </a:ext>
            </a:extLst>
          </p:cNvPr>
          <p:cNvSpPr txBox="1">
            <a:spLocks noGrp="1"/>
          </p:cNvSpPr>
          <p:nvPr>
            <p:ph type="title"/>
          </p:nvPr>
        </p:nvSpPr>
        <p:spPr>
          <a:prstGeom prst="rect">
            <a:avLst/>
          </a:prstGeom>
        </p:spPr>
        <p:txBody>
          <a:bodyPr/>
          <a:lstStyle/>
          <a:p>
            <a:r>
              <a:rPr lang="it-IT" dirty="0"/>
              <a:t>Controllo del flusso: </a:t>
            </a:r>
            <a:r>
              <a:rPr lang="it-IT" spc="-348" dirty="0">
                <a:gradFill flip="none" rotWithShape="1">
                  <a:gsLst>
                    <a:gs pos="0">
                      <a:srgbClr val="1E98FD"/>
                    </a:gs>
                    <a:gs pos="100000">
                      <a:srgbClr val="FF00F7"/>
                    </a:gs>
                  </a:gsLst>
                  <a:lin ang="3960000" scaled="0"/>
                </a:gradFill>
              </a:rPr>
              <a:t>iterazione condizionale</a:t>
            </a:r>
          </a:p>
        </p:txBody>
      </p:sp>
      <p:sp>
        <p:nvSpPr>
          <p:cNvPr id="219" name="Cos’è?  Un linguaggio di programmazione compilato, general-purpose e tipizzato staticamente.…">
            <a:extLst>
              <a:ext uri="{FF2B5EF4-FFF2-40B4-BE49-F238E27FC236}">
                <a16:creationId xmlns:a16="http://schemas.microsoft.com/office/drawing/2014/main" id="{7468D5FC-8416-5703-A691-859C56F553A5}"/>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dirty="0"/>
              <a:t>Esegue il blocco finché la condizione è vera</a:t>
            </a:r>
            <a:br>
              <a:rPr lang="it-IT" sz="5400" dirty="0"/>
            </a:br>
            <a:endParaRPr lang="it-IT" sz="5400" dirty="0"/>
          </a:p>
          <a:p>
            <a:r>
              <a:rPr lang="it-IT" sz="5400" dirty="0"/>
              <a:t>Valuta la condizione </a:t>
            </a:r>
            <a:r>
              <a:rPr lang="it-IT" sz="5400" b="1" dirty="0"/>
              <a:t>prima</a:t>
            </a:r>
            <a:r>
              <a:rPr lang="it-IT" sz="5400" dirty="0"/>
              <a:t> di entrare nel ciclo</a:t>
            </a:r>
            <a:br>
              <a:rPr lang="it-IT" sz="5400" dirty="0"/>
            </a:br>
            <a:endParaRPr lang="it-IT" sz="5400" dirty="0"/>
          </a:p>
          <a:p>
            <a:r>
              <a:rPr lang="it-IT" sz="5400" dirty="0"/>
              <a:t>Ideale per condizioni di continuazione non note a priori</a:t>
            </a:r>
          </a:p>
          <a:p>
            <a:pPr>
              <a:buFont typeface="Arial" panose="020B0604020202020204" pitchFamily="34" charset="0"/>
              <a:buChar char="•"/>
            </a:pPr>
            <a:endParaRPr lang="it-IT" sz="5400" dirty="0"/>
          </a:p>
        </p:txBody>
      </p:sp>
      <p:pic>
        <p:nvPicPr>
          <p:cNvPr id="4098" name="Picture 2" descr="Flowchart of a For Loop - codingem.com">
            <a:extLst>
              <a:ext uri="{FF2B5EF4-FFF2-40B4-BE49-F238E27FC236}">
                <a16:creationId xmlns:a16="http://schemas.microsoft.com/office/drawing/2014/main" id="{CD4D4FE5-A1F2-AC51-F847-97554E6905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170" r="2021" b="10172"/>
          <a:stretch>
            <a:fillRect/>
          </a:stretch>
        </p:blipFill>
        <p:spPr bwMode="auto">
          <a:xfrm>
            <a:off x="13357410" y="2513711"/>
            <a:ext cx="8390966" cy="10389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41044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23CF7C-4566-E1F6-AD24-2A746ACF8232}"/>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AD4CF245-E314-3A8C-71AC-AD4013B300C3}"/>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a:t>
            </a:r>
            <a:r>
              <a:rPr lang="it-IT" sz="8800" dirty="0" err="1"/>
              <a:t>while</a:t>
            </a:r>
            <a:r>
              <a:rPr lang="it-IT" sz="8800" dirty="0"/>
              <a:t>)</a:t>
            </a:r>
            <a:endParaRPr sz="8800" dirty="0"/>
          </a:p>
        </p:txBody>
      </p:sp>
      <p:pic>
        <p:nvPicPr>
          <p:cNvPr id="3" name="Immagine 2" descr="Immagine che contiene testo, schermata, software, Software multimediale&#10;&#10;Il contenuto generato dall'IA potrebbe non essere corretto.">
            <a:extLst>
              <a:ext uri="{FF2B5EF4-FFF2-40B4-BE49-F238E27FC236}">
                <a16:creationId xmlns:a16="http://schemas.microsoft.com/office/drawing/2014/main" id="{E5BD1F79-389A-6AD7-0108-4536E2510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7385" y="1402229"/>
            <a:ext cx="19309229" cy="13130276"/>
          </a:xfrm>
          <a:prstGeom prst="rect">
            <a:avLst/>
          </a:prstGeom>
        </p:spPr>
      </p:pic>
    </p:spTree>
    <p:extLst>
      <p:ext uri="{BB962C8B-B14F-4D97-AF65-F5344CB8AC3E}">
        <p14:creationId xmlns:p14="http://schemas.microsoft.com/office/powerpoint/2010/main" val="262815803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3AFD75-38BA-097B-0821-10499B4813E1}"/>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8187B1C4-E817-9B05-3FBB-381C33794BBA}"/>
              </a:ext>
            </a:extLst>
          </p:cNvPr>
          <p:cNvSpPr txBox="1">
            <a:spLocks noGrp="1"/>
          </p:cNvSpPr>
          <p:nvPr>
            <p:ph type="title"/>
          </p:nvPr>
        </p:nvSpPr>
        <p:spPr>
          <a:prstGeom prst="rect">
            <a:avLst/>
          </a:prstGeom>
        </p:spPr>
        <p:txBody>
          <a:bodyPr>
            <a:normAutofit fontScale="90000"/>
          </a:bodyPr>
          <a:lstStyle/>
          <a:p>
            <a:r>
              <a:rPr lang="it-IT" dirty="0"/>
              <a:t>Controllo del flusso: </a:t>
            </a:r>
            <a:r>
              <a:rPr lang="it-IT" spc="-348" dirty="0">
                <a:gradFill flip="none" rotWithShape="1">
                  <a:gsLst>
                    <a:gs pos="0">
                      <a:srgbClr val="1E98FD"/>
                    </a:gs>
                    <a:gs pos="100000">
                      <a:srgbClr val="FF00F7"/>
                    </a:gs>
                  </a:gsLst>
                  <a:lin ang="3960000" scaled="0"/>
                </a:gradFill>
              </a:rPr>
              <a:t>iterazione post-condizionale</a:t>
            </a:r>
          </a:p>
        </p:txBody>
      </p:sp>
      <p:sp>
        <p:nvSpPr>
          <p:cNvPr id="219" name="Cos’è?  Un linguaggio di programmazione compilato, general-purpose e tipizzato staticamente.…">
            <a:extLst>
              <a:ext uri="{FF2B5EF4-FFF2-40B4-BE49-F238E27FC236}">
                <a16:creationId xmlns:a16="http://schemas.microsoft.com/office/drawing/2014/main" id="{F85CF926-6ACC-690B-9F4D-513133C2C821}"/>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dirty="0"/>
              <a:t>Come </a:t>
            </a:r>
            <a:r>
              <a:rPr lang="it-IT" sz="5400" dirty="0" err="1"/>
              <a:t>while</a:t>
            </a:r>
            <a:r>
              <a:rPr lang="it-IT" sz="5400" dirty="0"/>
              <a:t>, ma la condizione è valutata </a:t>
            </a:r>
            <a:r>
              <a:rPr lang="it-IT" sz="5400" b="1" dirty="0"/>
              <a:t>dopo</a:t>
            </a:r>
            <a:r>
              <a:rPr lang="it-IT" sz="5400" dirty="0"/>
              <a:t> il primo ciclo</a:t>
            </a:r>
            <a:br>
              <a:rPr lang="it-IT" sz="5400" dirty="0"/>
            </a:br>
            <a:endParaRPr lang="it-IT" sz="5400" dirty="0"/>
          </a:p>
          <a:p>
            <a:r>
              <a:rPr lang="it-IT" sz="5400" dirty="0"/>
              <a:t>Garantisce almeno una esecuzione del blocco</a:t>
            </a:r>
            <a:br>
              <a:rPr lang="it-IT" sz="5400" dirty="0"/>
            </a:br>
            <a:endParaRPr lang="it-IT" sz="5400" dirty="0"/>
          </a:p>
          <a:p>
            <a:r>
              <a:rPr lang="it-IT" sz="5400" dirty="0"/>
              <a:t>Utile per menu e input interattivi</a:t>
            </a:r>
          </a:p>
          <a:p>
            <a:pPr>
              <a:buFont typeface="Arial" panose="020B0604020202020204" pitchFamily="34" charset="0"/>
              <a:buChar char="•"/>
            </a:pPr>
            <a:endParaRPr lang="it-IT" sz="5400" dirty="0"/>
          </a:p>
        </p:txBody>
      </p:sp>
      <p:pic>
        <p:nvPicPr>
          <p:cNvPr id="6148" name="Picture 4" descr="PHP do...while Loop">
            <a:extLst>
              <a:ext uri="{FF2B5EF4-FFF2-40B4-BE49-F238E27FC236}">
                <a16:creationId xmlns:a16="http://schemas.microsoft.com/office/drawing/2014/main" id="{389BA577-6C93-216C-A667-983B3E1F5C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843" r="5294"/>
          <a:stretch>
            <a:fillRect/>
          </a:stretch>
        </p:blipFill>
        <p:spPr bwMode="auto">
          <a:xfrm>
            <a:off x="15099552" y="2370237"/>
            <a:ext cx="8014448" cy="10902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997045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DDE14B-3840-D02C-9550-96F2EF9A4D23}"/>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3CC8B622-6AE7-E535-048A-DEEDE52607AA}"/>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(do </a:t>
            </a:r>
            <a:r>
              <a:rPr lang="it-IT" sz="8800" dirty="0" err="1"/>
              <a:t>while</a:t>
            </a:r>
            <a:r>
              <a:rPr lang="it-IT" sz="8800" dirty="0"/>
              <a:t>)</a:t>
            </a:r>
            <a:endParaRPr sz="8800" dirty="0"/>
          </a:p>
        </p:txBody>
      </p:sp>
      <p:pic>
        <p:nvPicPr>
          <p:cNvPr id="4" name="Immagine 3" descr="Immagine che contiene testo, schermata, software, Software multimediale&#10;&#10;Il contenuto generato dall'IA potrebbe non essere corretto.">
            <a:extLst>
              <a:ext uri="{FF2B5EF4-FFF2-40B4-BE49-F238E27FC236}">
                <a16:creationId xmlns:a16="http://schemas.microsoft.com/office/drawing/2014/main" id="{BC2A58F5-E153-6D18-8A14-46A908B86C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1052" y="1459323"/>
            <a:ext cx="18841895" cy="12812488"/>
          </a:xfrm>
          <a:prstGeom prst="rect">
            <a:avLst/>
          </a:prstGeom>
        </p:spPr>
      </p:pic>
    </p:spTree>
    <p:extLst>
      <p:ext uri="{BB962C8B-B14F-4D97-AF65-F5344CB8AC3E}">
        <p14:creationId xmlns:p14="http://schemas.microsoft.com/office/powerpoint/2010/main" val="148004291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1AE68-53F1-B12C-7D34-690007455FBB}"/>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303FBB22-CADF-DFB3-431F-0B7C9B3D31E8}"/>
              </a:ext>
            </a:extLst>
          </p:cNvPr>
          <p:cNvSpPr txBox="1">
            <a:spLocks noGrp="1"/>
          </p:cNvSpPr>
          <p:nvPr>
            <p:ph type="title"/>
          </p:nvPr>
        </p:nvSpPr>
        <p:spPr>
          <a:prstGeom prst="rect">
            <a:avLst/>
          </a:prstGeom>
        </p:spPr>
        <p:txBody>
          <a:bodyPr>
            <a:normAutofit/>
          </a:bodyPr>
          <a:lstStyle/>
          <a:p>
            <a:r>
              <a:rPr lang="it-IT" dirty="0"/>
              <a:t>Istruzioni di salto</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B3DB50A2-737A-6914-E3A4-13D4855DAF52}"/>
              </a:ext>
            </a:extLst>
          </p:cNvPr>
          <p:cNvSpPr txBox="1">
            <a:spLocks noGrp="1"/>
          </p:cNvSpPr>
          <p:nvPr>
            <p:ph type="body" idx="1"/>
          </p:nvPr>
        </p:nvSpPr>
        <p:spPr>
          <a:xfrm>
            <a:off x="1270000" y="3404382"/>
            <a:ext cx="21844000" cy="9295618"/>
          </a:xfrm>
          <a:prstGeom prst="rect">
            <a:avLst/>
          </a:prstGeom>
        </p:spPr>
        <p:txBody>
          <a:bodyPr>
            <a:normAutofit/>
          </a:bodyPr>
          <a:lstStyle/>
          <a:p>
            <a:r>
              <a:rPr lang="it-IT" sz="5400" b="1" dirty="0">
                <a:latin typeface="FreeMono" panose="020F0409020205020404" pitchFamily="49" charset="0"/>
                <a:ea typeface="FreeMono" panose="020F0409020205020404" pitchFamily="49" charset="0"/>
                <a:cs typeface="FreeMono" panose="020F0409020205020404" pitchFamily="49" charset="0"/>
              </a:rPr>
              <a:t>break</a:t>
            </a:r>
            <a:r>
              <a:rPr lang="it-IT" sz="5400" dirty="0"/>
              <a:t>: esce immediatamente dal ciclo o dallo switch</a:t>
            </a:r>
            <a:br>
              <a:rPr lang="it-IT" sz="5400" dirty="0"/>
            </a:br>
            <a:endParaRPr lang="it-IT" sz="5400" dirty="0"/>
          </a:p>
          <a:p>
            <a:r>
              <a:rPr lang="it-IT" sz="5400" b="1" dirty="0">
                <a:latin typeface="FreeMono" panose="020F0409020205020404" pitchFamily="49" charset="0"/>
                <a:ea typeface="FreeMono" panose="020F0409020205020404" pitchFamily="49" charset="0"/>
                <a:cs typeface="FreeMono" panose="020F0409020205020404" pitchFamily="49" charset="0"/>
              </a:rPr>
              <a:t>continue</a:t>
            </a:r>
            <a:r>
              <a:rPr lang="it-IT" sz="5400" dirty="0"/>
              <a:t>: salta all’iterazione successiva</a:t>
            </a:r>
            <a:br>
              <a:rPr lang="it-IT" sz="5400" dirty="0"/>
            </a:br>
            <a:endParaRPr lang="it-IT" sz="5400" dirty="0"/>
          </a:p>
          <a:p>
            <a:r>
              <a:rPr lang="it-IT" sz="5400" b="1" dirty="0" err="1">
                <a:latin typeface="FreeMono" panose="020F0409020205020404" pitchFamily="49" charset="0"/>
                <a:ea typeface="FreeMono" panose="020F0409020205020404" pitchFamily="49" charset="0"/>
                <a:cs typeface="FreeMono" panose="020F0409020205020404" pitchFamily="49" charset="0"/>
              </a:rPr>
              <a:t>return</a:t>
            </a:r>
            <a:r>
              <a:rPr lang="it-IT" sz="5400" dirty="0"/>
              <a:t>: esce da una funzione e restituisce (eventualmente) un valore</a:t>
            </a:r>
          </a:p>
        </p:txBody>
      </p:sp>
    </p:spTree>
    <p:extLst>
      <p:ext uri="{BB962C8B-B14F-4D97-AF65-F5344CB8AC3E}">
        <p14:creationId xmlns:p14="http://schemas.microsoft.com/office/powerpoint/2010/main" val="251398846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A5BC4-21DE-F088-6BEB-D6DCFDD25F6C}"/>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D77E896E-D37D-2C72-1B44-572E17983C47}"/>
              </a:ext>
            </a:extLst>
          </p:cNvPr>
          <p:cNvSpPr txBox="1">
            <a:spLocks noGrp="1"/>
          </p:cNvSpPr>
          <p:nvPr>
            <p:ph type="title"/>
          </p:nvPr>
        </p:nvSpPr>
        <p:spPr>
          <a:xfrm>
            <a:off x="7366000" y="-1401688"/>
            <a:ext cx="9652000" cy="3200202"/>
          </a:xfrm>
          <a:prstGeom prst="rect">
            <a:avLst/>
          </a:prstGeom>
        </p:spPr>
        <p:txBody>
          <a:bodyPr/>
          <a:lstStyle/>
          <a:p>
            <a:r>
              <a:rPr lang="it-IT" dirty="0"/>
              <a:t>Esercizio guidato</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CE0F8EE7-802D-CA15-3F53-4D720B7F6B65}"/>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dirty="0"/>
              <a:t>Scrivi un programma in linguaggio C che implementi un </a:t>
            </a:r>
            <a:r>
              <a:rPr lang="it-IT" b="1" dirty="0"/>
              <a:t>gioco di indovinare il numero</a:t>
            </a:r>
            <a:r>
              <a:rPr lang="it-IT" dirty="0"/>
              <a:t>, con la possibilità di scegliere tra tre livelli di difficoltà:</a:t>
            </a:r>
          </a:p>
          <a:p>
            <a:pPr algn="l"/>
            <a:endParaRPr lang="it-IT" dirty="0"/>
          </a:p>
          <a:p>
            <a:pPr marL="914400" indent="-914400" algn="l">
              <a:buFont typeface="+mj-lt"/>
              <a:buAutoNum type="arabicPeriod"/>
            </a:pPr>
            <a:r>
              <a:rPr lang="it-IT" b="1" dirty="0"/>
              <a:t>Facile</a:t>
            </a:r>
            <a:r>
              <a:rPr lang="it-IT" dirty="0"/>
              <a:t>: numero tra 1 e 20, 8 tentativi</a:t>
            </a:r>
          </a:p>
          <a:p>
            <a:pPr marL="914400" indent="-914400" algn="l">
              <a:buFont typeface="+mj-lt"/>
              <a:buAutoNum type="arabicPeriod"/>
            </a:pPr>
            <a:r>
              <a:rPr lang="it-IT" b="1" dirty="0"/>
              <a:t>Medio</a:t>
            </a:r>
            <a:r>
              <a:rPr lang="it-IT" dirty="0"/>
              <a:t>: numero tra 1 e 50, 6 tentativi</a:t>
            </a:r>
          </a:p>
          <a:p>
            <a:pPr marL="914400" indent="-914400" algn="l">
              <a:buFont typeface="+mj-lt"/>
              <a:buAutoNum type="arabicPeriod"/>
            </a:pPr>
            <a:r>
              <a:rPr lang="it-IT" b="1" dirty="0"/>
              <a:t>Difficile</a:t>
            </a:r>
            <a:r>
              <a:rPr lang="it-IT" dirty="0"/>
              <a:t>: numero tra 1 e 100, 4 tentativi</a:t>
            </a:r>
          </a:p>
          <a:p>
            <a:pPr marL="914400" indent="-914400" algn="l">
              <a:buFont typeface="+mj-lt"/>
              <a:buAutoNum type="arabicPeriod"/>
            </a:pPr>
            <a:endParaRPr lang="it-IT" dirty="0"/>
          </a:p>
          <a:p>
            <a:pPr algn="l"/>
            <a:r>
              <a:rPr lang="it-IT" dirty="0"/>
              <a:t>Il programma deve includere anche:</a:t>
            </a:r>
          </a:p>
          <a:p>
            <a:pPr marL="685800" indent="-685800" algn="l">
              <a:buFont typeface="Arial" panose="020B0604020202020204" pitchFamily="34" charset="0"/>
              <a:buChar char="•"/>
            </a:pPr>
            <a:r>
              <a:rPr lang="it-IT" dirty="0"/>
              <a:t>Opzione per visualizzare le </a:t>
            </a:r>
            <a:r>
              <a:rPr lang="it-IT" b="1" dirty="0"/>
              <a:t>statistiche</a:t>
            </a:r>
            <a:r>
              <a:rPr lang="it-IT" dirty="0"/>
              <a:t> della sessione</a:t>
            </a:r>
          </a:p>
          <a:p>
            <a:pPr marL="685800" indent="-685800" algn="l">
              <a:buFont typeface="Arial" panose="020B0604020202020204" pitchFamily="34" charset="0"/>
              <a:buChar char="•"/>
            </a:pPr>
            <a:r>
              <a:rPr lang="it-IT" dirty="0"/>
              <a:t>Opzione per </a:t>
            </a:r>
            <a:r>
              <a:rPr lang="it-IT" b="1" dirty="0"/>
              <a:t>uscire</a:t>
            </a:r>
            <a:r>
              <a:rPr lang="it-IT" dirty="0"/>
              <a:t> dal gioco</a:t>
            </a:r>
          </a:p>
          <a:p>
            <a:pPr algn="l"/>
            <a:endParaRPr lang="it-IT" dirty="0"/>
          </a:p>
        </p:txBody>
      </p:sp>
    </p:spTree>
    <p:extLst>
      <p:ext uri="{BB962C8B-B14F-4D97-AF65-F5344CB8AC3E}">
        <p14:creationId xmlns:p14="http://schemas.microsoft.com/office/powerpoint/2010/main" val="223280752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econdo esercizio"/>
          <p:cNvSpPr txBox="1">
            <a:spLocks noGrp="1"/>
          </p:cNvSpPr>
          <p:nvPr>
            <p:ph type="title"/>
          </p:nvPr>
        </p:nvSpPr>
        <p:spPr>
          <a:xfrm>
            <a:off x="7366000" y="-1401688"/>
            <a:ext cx="9652000" cy="3200202"/>
          </a:xfrm>
          <a:prstGeom prst="rect">
            <a:avLst/>
          </a:prstGeom>
        </p:spPr>
        <p:txBody>
          <a:bodyPr/>
          <a:lstStyle/>
          <a:p>
            <a:r>
              <a:t>Secondo esercizio</a:t>
            </a:r>
          </a:p>
        </p:txBody>
      </p:sp>
      <p:sp>
        <p:nvSpPr>
          <p:cNvPr id="299" name="Dato un numero intero come input, il programma deve restituire prima il suo precedente, poi il suo successivo, infine il doppio del numero inserito."/>
          <p:cNvSpPr txBox="1">
            <a:spLocks noGrp="1"/>
          </p:cNvSpPr>
          <p:nvPr>
            <p:ph type="body" sz="quarter" idx="1"/>
          </p:nvPr>
        </p:nvSpPr>
        <p:spPr>
          <a:xfrm>
            <a:off x="806824" y="2653108"/>
            <a:ext cx="22842070" cy="10560867"/>
          </a:xfrm>
          <a:prstGeom prst="rect">
            <a:avLst/>
          </a:prstGeom>
        </p:spPr>
        <p:txBody>
          <a:bodyPr>
            <a:normAutofit/>
          </a:bodyPr>
          <a:lstStyle/>
          <a:p>
            <a:pPr algn="l"/>
            <a:r>
              <a:rPr lang="it-IT" dirty="0"/>
              <a:t>Scrivi un programma in linguaggio C che implementi una </a:t>
            </a:r>
            <a:r>
              <a:rPr lang="it-IT" b="1" dirty="0"/>
              <a:t>calcolatrice interattiva</a:t>
            </a:r>
            <a:r>
              <a:rPr lang="it-IT" dirty="0"/>
              <a:t> con menu, che consenta all’utente di scegliere l’operazione da eseguire tra:</a:t>
            </a:r>
            <a:br>
              <a:rPr lang="it-IT" dirty="0"/>
            </a:br>
            <a:endParaRPr lang="it-IT" dirty="0"/>
          </a:p>
          <a:p>
            <a:pPr marL="914400" indent="-914400" algn="l">
              <a:buFont typeface="+mj-lt"/>
              <a:buAutoNum type="arabicPeriod"/>
            </a:pPr>
            <a:r>
              <a:rPr lang="it-IT" dirty="0"/>
              <a:t>Addizione</a:t>
            </a:r>
          </a:p>
          <a:p>
            <a:pPr marL="914400" indent="-914400" algn="l">
              <a:buFont typeface="+mj-lt"/>
              <a:buAutoNum type="arabicPeriod"/>
            </a:pPr>
            <a:r>
              <a:rPr lang="it-IT" dirty="0"/>
              <a:t>Sottrazione</a:t>
            </a:r>
          </a:p>
          <a:p>
            <a:pPr marL="914400" indent="-914400" algn="l">
              <a:buFont typeface="+mj-lt"/>
              <a:buAutoNum type="arabicPeriod"/>
            </a:pPr>
            <a:r>
              <a:rPr lang="it-IT" dirty="0"/>
              <a:t>Moltiplicazione</a:t>
            </a:r>
          </a:p>
          <a:p>
            <a:pPr marL="914400" indent="-914400" algn="l">
              <a:buFont typeface="+mj-lt"/>
              <a:buAutoNum type="arabicPeriod"/>
            </a:pPr>
            <a:r>
              <a:rPr lang="it-IT" dirty="0"/>
              <a:t>Divisione (con controllo della divisione per zero)</a:t>
            </a:r>
          </a:p>
          <a:p>
            <a:pPr marL="914400" indent="-914400" algn="l">
              <a:buFont typeface="+mj-lt"/>
              <a:buAutoNum type="arabicPeriod"/>
            </a:pPr>
            <a:r>
              <a:rPr lang="it-IT" dirty="0"/>
              <a:t>Uscita dal programma</a:t>
            </a:r>
          </a:p>
          <a:p>
            <a:pPr marL="914400" indent="-914400" algn="l">
              <a:buFont typeface="+mj-lt"/>
              <a:buAutoNum type="arabicPeriod"/>
            </a:pPr>
            <a:endParaRPr lang="it-IT" dirty="0"/>
          </a:p>
          <a:p>
            <a:pPr algn="l"/>
            <a:endParaRPr lang="it-IT"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077B7-4447-AB47-A15E-FF2337B1270F}"/>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5D7E9F5F-20AD-FB70-FBFC-7F0E0C826472}"/>
              </a:ext>
            </a:extLst>
          </p:cNvPr>
          <p:cNvSpPr txBox="1">
            <a:spLocks noGrp="1"/>
          </p:cNvSpPr>
          <p:nvPr>
            <p:ph type="title"/>
          </p:nvPr>
        </p:nvSpPr>
        <p:spPr>
          <a:prstGeom prst="rect">
            <a:avLst/>
          </a:prstGeom>
        </p:spPr>
        <p:txBody>
          <a:bodyPr/>
          <a:lstStyle/>
          <a:p>
            <a:r>
              <a:rPr lang="it-IT" dirty="0"/>
              <a:t>Funzioni in C: panoramica</a:t>
            </a:r>
            <a:endParaRPr dirty="0"/>
          </a:p>
        </p:txBody>
      </p:sp>
      <p:sp>
        <p:nvSpPr>
          <p:cNvPr id="219" name="Cos’è?  Un linguaggio di programmazione compilato, general-purpose e tipizzato staticamente.…">
            <a:extLst>
              <a:ext uri="{FF2B5EF4-FFF2-40B4-BE49-F238E27FC236}">
                <a16:creationId xmlns:a16="http://schemas.microsoft.com/office/drawing/2014/main" id="{3C48FC04-D8B3-36A2-2CEA-1ECF37AC8B38}"/>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dirty="0"/>
              <a:t>Un blocco di codice riutilizzabile, definito una volta, chiamato più volte.</a:t>
            </a:r>
          </a:p>
          <a:p>
            <a:pPr marL="0" indent="0">
              <a:buNone/>
            </a:pPr>
            <a:endParaRPr lang="it-IT" sz="6000" dirty="0"/>
          </a:p>
          <a:p>
            <a:r>
              <a:rPr lang="it-IT" sz="6000" dirty="0"/>
              <a:t>Le funzioni favoriscono:</a:t>
            </a:r>
          </a:p>
          <a:p>
            <a:pPr lvl="1"/>
            <a:r>
              <a:rPr lang="it-IT" sz="6000" dirty="0"/>
              <a:t>Riutilizzo del codice</a:t>
            </a:r>
          </a:p>
          <a:p>
            <a:pPr lvl="1"/>
            <a:r>
              <a:rPr lang="it-IT" sz="6000" dirty="0"/>
              <a:t>Modularità</a:t>
            </a:r>
          </a:p>
          <a:p>
            <a:pPr lvl="1"/>
            <a:r>
              <a:rPr lang="it-IT" sz="6000" dirty="0"/>
              <a:t>Leggibilità e manutenibilità</a:t>
            </a:r>
          </a:p>
        </p:txBody>
      </p:sp>
    </p:spTree>
    <p:extLst>
      <p:ext uri="{BB962C8B-B14F-4D97-AF65-F5344CB8AC3E}">
        <p14:creationId xmlns:p14="http://schemas.microsoft.com/office/powerpoint/2010/main" val="289970007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6F94D9-541E-618D-3189-1800A35622D8}"/>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0320EAE7-4060-5885-F5A6-9EC1C98585E8}"/>
              </a:ext>
            </a:extLst>
          </p:cNvPr>
          <p:cNvSpPr txBox="1">
            <a:spLocks noGrp="1"/>
          </p:cNvSpPr>
          <p:nvPr>
            <p:ph type="title"/>
          </p:nvPr>
        </p:nvSpPr>
        <p:spPr>
          <a:xfrm>
            <a:off x="1270000" y="34081"/>
            <a:ext cx="21844000" cy="1557437"/>
          </a:xfrm>
          <a:prstGeom prst="rect">
            <a:avLst/>
          </a:prstGeom>
        </p:spPr>
        <p:txBody>
          <a:bodyPr/>
          <a:lstStyle/>
          <a:p>
            <a:r>
              <a:rPr lang="it-IT" dirty="0"/>
              <a:t>Funzioni in C: sintassi</a:t>
            </a:r>
            <a:endParaRPr dirty="0"/>
          </a:p>
        </p:txBody>
      </p:sp>
      <p:pic>
        <p:nvPicPr>
          <p:cNvPr id="3" name="Immagine 2" descr="Immagine che contiene testo, software, Software multimediale, Software per la grafica&#10;&#10;Il contenuto generato dall'IA potrebbe non essere corretto.">
            <a:extLst>
              <a:ext uri="{FF2B5EF4-FFF2-40B4-BE49-F238E27FC236}">
                <a16:creationId xmlns:a16="http://schemas.microsoft.com/office/drawing/2014/main" id="{FD6B070E-E5AC-8950-D64B-718870D504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9472" y="1394295"/>
            <a:ext cx="19385056" cy="12115660"/>
          </a:xfrm>
          <a:prstGeom prst="rect">
            <a:avLst/>
          </a:prstGeom>
        </p:spPr>
      </p:pic>
    </p:spTree>
    <p:extLst>
      <p:ext uri="{BB962C8B-B14F-4D97-AF65-F5344CB8AC3E}">
        <p14:creationId xmlns:p14="http://schemas.microsoft.com/office/powerpoint/2010/main" val="44818026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753DB-5369-55C9-7EF7-3D44AFCCE803}"/>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0371AE79-A87D-42FB-0DB8-CED482EA5FF2}"/>
              </a:ext>
            </a:extLst>
          </p:cNvPr>
          <p:cNvSpPr txBox="1">
            <a:spLocks noGrp="1"/>
          </p:cNvSpPr>
          <p:nvPr>
            <p:ph type="title"/>
          </p:nvPr>
        </p:nvSpPr>
        <p:spPr>
          <a:prstGeom prst="rect">
            <a:avLst/>
          </a:prstGeom>
        </p:spPr>
        <p:txBody>
          <a:bodyPr/>
          <a:lstStyle/>
          <a:p>
            <a:r>
              <a:rPr lang="it-IT" dirty="0"/>
              <a:t>Funzioni in C: buona pratica</a:t>
            </a:r>
            <a:endParaRPr dirty="0"/>
          </a:p>
        </p:txBody>
      </p:sp>
      <p:sp>
        <p:nvSpPr>
          <p:cNvPr id="219" name="Cos’è?  Un linguaggio di programmazione compilato, general-purpose e tipizzato staticamente.…">
            <a:extLst>
              <a:ext uri="{FF2B5EF4-FFF2-40B4-BE49-F238E27FC236}">
                <a16:creationId xmlns:a16="http://schemas.microsoft.com/office/drawing/2014/main" id="{12294F3E-6E25-CA2A-F1F3-7299BFBC6DEC}"/>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dirty="0"/>
              <a:t>Funzioni brevi e con responsabilità ben definite</a:t>
            </a:r>
          </a:p>
          <a:p>
            <a:endParaRPr lang="it-IT" sz="6000" dirty="0"/>
          </a:p>
          <a:p>
            <a:r>
              <a:rPr lang="it-IT" sz="6000" dirty="0"/>
              <a:t>Nomi descrittivi per funzione e parametri</a:t>
            </a:r>
          </a:p>
          <a:p>
            <a:endParaRPr lang="it-IT" sz="6000" dirty="0"/>
          </a:p>
          <a:p>
            <a:r>
              <a:rPr lang="it-IT" sz="6000" dirty="0"/>
              <a:t>Commentare solo quando il codice non è autoesplicativo</a:t>
            </a:r>
          </a:p>
          <a:p>
            <a:endParaRPr lang="it-IT" sz="6000" dirty="0"/>
          </a:p>
          <a:p>
            <a:r>
              <a:rPr lang="it-IT" sz="6000" dirty="0"/>
              <a:t>Separare logica da I/O dove possibile</a:t>
            </a:r>
          </a:p>
          <a:p>
            <a:endParaRPr lang="it-IT" sz="6000" dirty="0"/>
          </a:p>
        </p:txBody>
      </p:sp>
    </p:spTree>
    <p:extLst>
      <p:ext uri="{BB962C8B-B14F-4D97-AF65-F5344CB8AC3E}">
        <p14:creationId xmlns:p14="http://schemas.microsoft.com/office/powerpoint/2010/main" val="323094349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Obiettivi del corso"/>
          <p:cNvSpPr txBox="1">
            <a:spLocks noGrp="1"/>
          </p:cNvSpPr>
          <p:nvPr>
            <p:ph type="title"/>
          </p:nvPr>
        </p:nvSpPr>
        <p:spPr>
          <a:prstGeom prst="rect">
            <a:avLst/>
          </a:prstGeom>
        </p:spPr>
        <p:txBody>
          <a:bodyPr/>
          <a:lstStyle/>
          <a:p>
            <a:r>
              <a:rPr lang="it-IT" dirty="0"/>
              <a:t>Obiettivi</a:t>
            </a:r>
            <a:r>
              <a:rPr dirty="0"/>
              <a:t> del</a:t>
            </a:r>
            <a:r>
              <a:rPr lang="it-IT" dirty="0"/>
              <a:t>la lezione</a:t>
            </a:r>
            <a:endParaRPr dirty="0"/>
          </a:p>
        </p:txBody>
      </p:sp>
      <p:sp>
        <p:nvSpPr>
          <p:cNvPr id="209" name="Strutture di controllo, funzioni e gestione della memoria (C)…"/>
          <p:cNvSpPr txBox="1">
            <a:spLocks noGrp="1"/>
          </p:cNvSpPr>
          <p:nvPr>
            <p:ph type="body" idx="1"/>
          </p:nvPr>
        </p:nvSpPr>
        <p:spPr>
          <a:prstGeom prst="rect">
            <a:avLst/>
          </a:prstGeom>
        </p:spPr>
        <p:txBody>
          <a:bodyPr>
            <a:normAutofit/>
          </a:bodyPr>
          <a:lstStyle/>
          <a:p>
            <a:r>
              <a:rPr lang="it-IT" sz="6000" dirty="0"/>
              <a:t>Comprendere e applicare le strutture di controllo del flusso in C</a:t>
            </a:r>
            <a:br>
              <a:rPr lang="it-IT" sz="6000" dirty="0"/>
            </a:br>
            <a:endParaRPr lang="it-IT" sz="6000" dirty="0"/>
          </a:p>
          <a:p>
            <a:r>
              <a:rPr lang="it-IT" sz="6000" dirty="0"/>
              <a:t>Analizzare la struttura e l’utilizzo delle funzioni</a:t>
            </a:r>
            <a:br>
              <a:rPr lang="it-IT" sz="6000" dirty="0"/>
            </a:br>
            <a:endParaRPr lang="it-IT" sz="6000" dirty="0"/>
          </a:p>
          <a:p>
            <a:r>
              <a:rPr lang="it-IT" sz="6000" dirty="0"/>
              <a:t>Esplorare il concetto di scope delle variabili</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18811-39C0-818E-02E7-DCE02B8FA9AE}"/>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EC1CA4F1-024D-AE0B-5A43-61D136918BB8}"/>
              </a:ext>
            </a:extLst>
          </p:cNvPr>
          <p:cNvSpPr txBox="1">
            <a:spLocks noGrp="1"/>
          </p:cNvSpPr>
          <p:nvPr>
            <p:ph type="title"/>
          </p:nvPr>
        </p:nvSpPr>
        <p:spPr>
          <a:prstGeom prst="rect">
            <a:avLst/>
          </a:prstGeom>
        </p:spPr>
        <p:txBody>
          <a:bodyPr/>
          <a:lstStyle/>
          <a:p>
            <a:r>
              <a:rPr lang="it-IT" dirty="0"/>
              <a:t>Scope delle variabili</a:t>
            </a:r>
            <a:endParaRPr dirty="0"/>
          </a:p>
        </p:txBody>
      </p:sp>
      <p:sp>
        <p:nvSpPr>
          <p:cNvPr id="219" name="Cos’è?  Un linguaggio di programmazione compilato, general-purpose e tipizzato staticamente.…">
            <a:extLst>
              <a:ext uri="{FF2B5EF4-FFF2-40B4-BE49-F238E27FC236}">
                <a16:creationId xmlns:a16="http://schemas.microsoft.com/office/drawing/2014/main" id="{7A910D16-9414-1957-E7B1-FD0213FCE876}"/>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b="1" dirty="0"/>
              <a:t>Locale:</a:t>
            </a:r>
            <a:r>
              <a:rPr lang="it-IT" sz="6000" dirty="0"/>
              <a:t> dichiarata dentro una funzione o un blocco {}</a:t>
            </a:r>
          </a:p>
          <a:p>
            <a:endParaRPr lang="it-IT" sz="6000" dirty="0"/>
          </a:p>
          <a:p>
            <a:r>
              <a:rPr lang="it-IT" sz="6000" b="1" dirty="0"/>
              <a:t>Globale:</a:t>
            </a:r>
            <a:r>
              <a:rPr lang="it-IT" sz="6000" dirty="0"/>
              <a:t> dichiarata fuori da tutte le funzioni</a:t>
            </a:r>
          </a:p>
          <a:p>
            <a:endParaRPr lang="it-IT" sz="6000" dirty="0"/>
          </a:p>
          <a:p>
            <a:r>
              <a:rPr lang="it-IT" sz="6000" dirty="0"/>
              <a:t>Scope determina </a:t>
            </a:r>
            <a:r>
              <a:rPr lang="it-IT" sz="6000" b="1" dirty="0"/>
              <a:t>visibilità e durata</a:t>
            </a:r>
            <a:r>
              <a:rPr lang="it-IT" sz="6000" dirty="0"/>
              <a:t> della variabile</a:t>
            </a:r>
          </a:p>
          <a:p>
            <a:endParaRPr lang="it-IT" sz="6000" dirty="0"/>
          </a:p>
          <a:p>
            <a:r>
              <a:rPr lang="it-IT" sz="6000" dirty="0"/>
              <a:t>Variabili locali vengono create e distrutte nel blocco in cui vivono</a:t>
            </a:r>
          </a:p>
          <a:p>
            <a:endParaRPr lang="it-IT" sz="6000" dirty="0"/>
          </a:p>
        </p:txBody>
      </p:sp>
    </p:spTree>
    <p:extLst>
      <p:ext uri="{BB962C8B-B14F-4D97-AF65-F5344CB8AC3E}">
        <p14:creationId xmlns:p14="http://schemas.microsoft.com/office/powerpoint/2010/main" val="177100265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CD0BE-4BBA-3704-C467-E20CF1907C25}"/>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47B01040-D9C1-19AC-2FD7-489D6168746C}"/>
              </a:ext>
            </a:extLst>
          </p:cNvPr>
          <p:cNvSpPr txBox="1">
            <a:spLocks noGrp="1"/>
          </p:cNvSpPr>
          <p:nvPr>
            <p:ph type="title"/>
          </p:nvPr>
        </p:nvSpPr>
        <p:spPr>
          <a:xfrm>
            <a:off x="7366000" y="-1401688"/>
            <a:ext cx="9652000" cy="3200202"/>
          </a:xfrm>
          <a:prstGeom prst="rect">
            <a:avLst/>
          </a:prstGeom>
        </p:spPr>
        <p:txBody>
          <a:bodyPr/>
          <a:lstStyle/>
          <a:p>
            <a:r>
              <a:rPr lang="it-IT" dirty="0"/>
              <a:t>Altri esercizi</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5A21DD31-6C0E-7BF2-D482-75F257E6A36E}"/>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b="1" dirty="0"/>
              <a:t>- Valutazione voto</a:t>
            </a:r>
          </a:p>
          <a:p>
            <a:pPr algn="l"/>
            <a:r>
              <a:rPr lang="it-IT" dirty="0"/>
              <a:t>Scrivere un programma che legga un voto numerico e stampi:</a:t>
            </a:r>
          </a:p>
          <a:p>
            <a:pPr algn="l"/>
            <a:r>
              <a:rPr lang="it-IT" dirty="0"/>
              <a:t>“Ottimo” se ≥ 28</a:t>
            </a:r>
          </a:p>
          <a:p>
            <a:pPr algn="l"/>
            <a:r>
              <a:rPr lang="it-IT" dirty="0"/>
              <a:t>“Buono” se 24–27</a:t>
            </a:r>
          </a:p>
          <a:p>
            <a:pPr algn="l"/>
            <a:r>
              <a:rPr lang="it-IT" dirty="0"/>
              <a:t>“Sufficiente” se 18–23</a:t>
            </a:r>
          </a:p>
          <a:p>
            <a:pPr algn="l"/>
            <a:r>
              <a:rPr lang="it-IT" dirty="0"/>
              <a:t>“Insufficiente” altrimenti</a:t>
            </a:r>
          </a:p>
          <a:p>
            <a:pPr algn="l"/>
            <a:endParaRPr lang="it-IT" dirty="0"/>
          </a:p>
          <a:p>
            <a:pPr algn="l"/>
            <a:r>
              <a:rPr lang="it-IT" b="1" dirty="0"/>
              <a:t>- Somma dei numeri da 1 a </a:t>
            </a:r>
            <a:r>
              <a:rPr lang="it-IT" b="1" dirty="0" err="1"/>
              <a:t>N</a:t>
            </a:r>
            <a:endParaRPr lang="it-IT" b="1" dirty="0"/>
          </a:p>
          <a:p>
            <a:pPr algn="l"/>
            <a:r>
              <a:rPr lang="it-IT" dirty="0"/>
              <a:t>Chiedere un numero </a:t>
            </a:r>
            <a:r>
              <a:rPr lang="it-IT" dirty="0" err="1"/>
              <a:t>N</a:t>
            </a:r>
            <a:r>
              <a:rPr lang="it-IT" dirty="0"/>
              <a:t>, poi sommare tutti i numeri da 1 a </a:t>
            </a:r>
            <a:r>
              <a:rPr lang="it-IT" dirty="0" err="1"/>
              <a:t>N</a:t>
            </a:r>
            <a:r>
              <a:rPr lang="it-IT" dirty="0"/>
              <a:t> usando </a:t>
            </a:r>
            <a:r>
              <a:rPr lang="it-IT" dirty="0" err="1"/>
              <a:t>while</a:t>
            </a:r>
            <a:endParaRPr lang="it-IT" dirty="0"/>
          </a:p>
          <a:p>
            <a:pPr algn="l"/>
            <a:endParaRPr lang="it-IT" dirty="0"/>
          </a:p>
          <a:p>
            <a:pPr algn="l"/>
            <a:endParaRPr lang="it-IT" dirty="0"/>
          </a:p>
        </p:txBody>
      </p:sp>
    </p:spTree>
    <p:extLst>
      <p:ext uri="{BB962C8B-B14F-4D97-AF65-F5344CB8AC3E}">
        <p14:creationId xmlns:p14="http://schemas.microsoft.com/office/powerpoint/2010/main" val="251241471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C9262-534A-0BF2-612C-A0030E4ABC30}"/>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AA8F11CF-FCDF-8B10-C733-8894E3F6007B}"/>
              </a:ext>
            </a:extLst>
          </p:cNvPr>
          <p:cNvSpPr txBox="1">
            <a:spLocks noGrp="1"/>
          </p:cNvSpPr>
          <p:nvPr>
            <p:ph type="title"/>
          </p:nvPr>
        </p:nvSpPr>
        <p:spPr>
          <a:xfrm>
            <a:off x="7366000" y="-1401688"/>
            <a:ext cx="9652000" cy="3200202"/>
          </a:xfrm>
          <a:prstGeom prst="rect">
            <a:avLst/>
          </a:prstGeom>
        </p:spPr>
        <p:txBody>
          <a:bodyPr/>
          <a:lstStyle/>
          <a:p>
            <a:r>
              <a:rPr lang="it-IT" dirty="0"/>
              <a:t>Altri esercizi</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1154710A-4742-F2AF-6B26-F0D8C158876C}"/>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b="1" dirty="0"/>
              <a:t>- Calcolo del fattoriale</a:t>
            </a:r>
          </a:p>
          <a:p>
            <a:pPr algn="l"/>
            <a:r>
              <a:rPr lang="it-IT" dirty="0"/>
              <a:t>Scrivere una funzione </a:t>
            </a:r>
            <a:r>
              <a:rPr lang="it-IT" dirty="0" err="1"/>
              <a:t>int</a:t>
            </a:r>
            <a:r>
              <a:rPr lang="it-IT" dirty="0"/>
              <a:t> fattoriale(</a:t>
            </a:r>
            <a:r>
              <a:rPr lang="it-IT" dirty="0" err="1"/>
              <a:t>int</a:t>
            </a:r>
            <a:r>
              <a:rPr lang="it-IT" dirty="0"/>
              <a:t> </a:t>
            </a:r>
            <a:r>
              <a:rPr lang="it-IT" dirty="0" err="1"/>
              <a:t>n</a:t>
            </a:r>
            <a:r>
              <a:rPr lang="it-IT" dirty="0"/>
              <a:t>) e usarla nel </a:t>
            </a:r>
            <a:r>
              <a:rPr lang="it-IT" dirty="0" err="1"/>
              <a:t>main</a:t>
            </a:r>
            <a:r>
              <a:rPr lang="it-IT" dirty="0"/>
              <a:t> per calcolare il fattoriale di un numero</a:t>
            </a:r>
          </a:p>
          <a:p>
            <a:pPr algn="l"/>
            <a:endParaRPr lang="it-IT" dirty="0"/>
          </a:p>
          <a:p>
            <a:pPr algn="l"/>
            <a:endParaRPr lang="it-IT" dirty="0"/>
          </a:p>
        </p:txBody>
      </p:sp>
    </p:spTree>
    <p:extLst>
      <p:ext uri="{BB962C8B-B14F-4D97-AF65-F5344CB8AC3E}">
        <p14:creationId xmlns:p14="http://schemas.microsoft.com/office/powerpoint/2010/main" val="295756345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Linguaggio C"/>
          <p:cNvSpPr txBox="1">
            <a:spLocks noGrp="1"/>
          </p:cNvSpPr>
          <p:nvPr>
            <p:ph type="title"/>
          </p:nvPr>
        </p:nvSpPr>
        <p:spPr>
          <a:prstGeom prst="rect">
            <a:avLst/>
          </a:prstGeom>
        </p:spPr>
        <p:txBody>
          <a:bodyPr/>
          <a:lstStyle/>
          <a:p>
            <a:r>
              <a:rPr lang="it-IT" dirty="0"/>
              <a:t>Controllo del flusso: panoramica</a:t>
            </a:r>
            <a:endParaRPr dirty="0"/>
          </a:p>
        </p:txBody>
      </p:sp>
      <p:sp>
        <p:nvSpPr>
          <p:cNvPr id="219" name="Cos’è?  Un linguaggio di programmazione compilato, general-purpose e tipizzato staticamente.…"/>
          <p:cNvSpPr txBox="1">
            <a:spLocks noGrp="1"/>
          </p:cNvSpPr>
          <p:nvPr>
            <p:ph type="body" idx="1"/>
          </p:nvPr>
        </p:nvSpPr>
        <p:spPr>
          <a:xfrm>
            <a:off x="1270000" y="3404382"/>
            <a:ext cx="21844000" cy="9295618"/>
          </a:xfrm>
          <a:prstGeom prst="rect">
            <a:avLst/>
          </a:prstGeom>
        </p:spPr>
        <p:txBody>
          <a:bodyPr>
            <a:normAutofit/>
          </a:bodyPr>
          <a:lstStyle/>
          <a:p>
            <a:r>
              <a:rPr lang="it-IT" sz="5400" dirty="0"/>
              <a:t>Il controllo del flusso rappresenta il punto fondamentale della programmazione..</a:t>
            </a:r>
          </a:p>
          <a:p>
            <a:r>
              <a:rPr lang="it-IT" sz="5400" dirty="0"/>
              <a:t>L'importanza del controllo del flusso si manifesta nella possibilità di creare programmi che non seguono semplicemente una sequenza lineare predefinita, ma che possono reagire a input diversi, elaborare quantità variabili di dati e prendere decisioni logiche. </a:t>
            </a:r>
          </a:p>
          <a:p>
            <a:r>
              <a:rPr lang="it-IT" sz="5400" dirty="0"/>
              <a:t>Le tre categorie principali: </a:t>
            </a:r>
            <a:r>
              <a:rPr lang="it-IT" sz="5400" b="1" i="1" dirty="0"/>
              <a:t>selezione</a:t>
            </a:r>
            <a:r>
              <a:rPr lang="it-IT" sz="5400" dirty="0"/>
              <a:t>, </a:t>
            </a:r>
            <a:r>
              <a:rPr lang="it-IT" sz="5400" b="1" i="1" dirty="0"/>
              <a:t>iterazione</a:t>
            </a:r>
            <a:r>
              <a:rPr lang="it-IT" sz="5400" dirty="0"/>
              <a:t> e </a:t>
            </a:r>
            <a:r>
              <a:rPr lang="it-IT" sz="5400" b="1" i="1" dirty="0"/>
              <a:t>salto</a:t>
            </a:r>
            <a:endParaRPr sz="5400" b="1" i="1"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B47CC-A081-E7EC-DB9C-6FC6019FF0C1}"/>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E9107D50-D591-20D9-0045-176EE08736D1}"/>
              </a:ext>
            </a:extLst>
          </p:cNvPr>
          <p:cNvSpPr txBox="1">
            <a:spLocks noGrp="1"/>
          </p:cNvSpPr>
          <p:nvPr>
            <p:ph type="title"/>
          </p:nvPr>
        </p:nvSpPr>
        <p:spPr>
          <a:prstGeom prst="rect">
            <a:avLst/>
          </a:prstGeom>
        </p:spPr>
        <p:txBody>
          <a:bodyPr/>
          <a:lstStyle/>
          <a:p>
            <a:r>
              <a:rPr lang="it-IT"/>
              <a:t>Controllo del flusso: </a:t>
            </a:r>
            <a:r>
              <a:rPr lang="it-IT" spc="-348">
                <a:gradFill flip="none" rotWithShape="1">
                  <a:gsLst>
                    <a:gs pos="0">
                      <a:srgbClr val="1E98FD"/>
                    </a:gs>
                    <a:gs pos="100000">
                      <a:srgbClr val="FF00F7"/>
                    </a:gs>
                  </a:gsLst>
                  <a:lin ang="3960000" scaled="0"/>
                </a:gradFill>
              </a:rPr>
              <a:t>selezione</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250B8755-0FCA-8616-2F44-874344A0962C}"/>
              </a:ext>
            </a:extLst>
          </p:cNvPr>
          <p:cNvSpPr txBox="1">
            <a:spLocks noGrp="1"/>
          </p:cNvSpPr>
          <p:nvPr>
            <p:ph type="body" idx="1"/>
          </p:nvPr>
        </p:nvSpPr>
        <p:spPr>
          <a:xfrm>
            <a:off x="1270000" y="3404382"/>
            <a:ext cx="11065435" cy="9295618"/>
          </a:xfrm>
          <a:prstGeom prst="rect">
            <a:avLst/>
          </a:prstGeom>
        </p:spPr>
        <p:txBody>
          <a:bodyPr>
            <a:normAutofit/>
          </a:bodyPr>
          <a:lstStyle/>
          <a:p>
            <a:pPr>
              <a:buFont typeface="Arial" panose="020B0604020202020204" pitchFamily="34" charset="0"/>
              <a:buChar char="•"/>
            </a:pPr>
            <a:r>
              <a:rPr lang="it-IT" sz="5400" dirty="0"/>
              <a:t>Valutazione espressione booleana (Vero/Falso)</a:t>
            </a:r>
            <a:br>
              <a:rPr lang="it-IT" sz="5400" dirty="0"/>
            </a:br>
            <a:endParaRPr lang="it-IT" sz="5400" dirty="0"/>
          </a:p>
          <a:p>
            <a:pPr>
              <a:buFont typeface="Arial" panose="020B0604020202020204" pitchFamily="34" charset="0"/>
              <a:buChar char="•"/>
            </a:pPr>
            <a:r>
              <a:rPr lang="it-IT" sz="5400" dirty="0"/>
              <a:t>Se vera, esegue un blocco di codice associato</a:t>
            </a:r>
            <a:br>
              <a:rPr lang="it-IT" sz="5400" dirty="0"/>
            </a:br>
            <a:endParaRPr lang="it-IT" sz="5400" dirty="0"/>
          </a:p>
          <a:p>
            <a:pPr>
              <a:buFont typeface="Arial" panose="020B0604020202020204" pitchFamily="34" charset="0"/>
              <a:buChar char="•"/>
            </a:pPr>
            <a:r>
              <a:rPr lang="it-IT" sz="5400" dirty="0"/>
              <a:t>Combinabile con operatori logici </a:t>
            </a:r>
            <a:r>
              <a:rPr lang="it-IT" sz="5400" dirty="0">
                <a:latin typeface="FreeMono" panose="020F0409020205020404" pitchFamily="49" charset="0"/>
                <a:ea typeface="FreeMono" panose="020F0409020205020404" pitchFamily="49" charset="0"/>
                <a:cs typeface="FreeMono" panose="020F0409020205020404" pitchFamily="49" charset="0"/>
              </a:rPr>
              <a:t>(&amp;&amp;, ||, !) </a:t>
            </a:r>
            <a:r>
              <a:rPr lang="it-IT" sz="5400" dirty="0"/>
              <a:t>per gestire condizioni complesse</a:t>
            </a:r>
          </a:p>
          <a:p>
            <a:pPr>
              <a:buFont typeface="Arial" panose="020B0604020202020204" pitchFamily="34" charset="0"/>
              <a:buChar char="•"/>
            </a:pPr>
            <a:endParaRPr lang="it-IT" sz="5400" dirty="0"/>
          </a:p>
          <a:p>
            <a:pPr>
              <a:buFont typeface="Arial" panose="020B0604020202020204" pitchFamily="34" charset="0"/>
              <a:buChar char="•"/>
            </a:pPr>
            <a:endParaRPr sz="5400" dirty="0"/>
          </a:p>
        </p:txBody>
      </p:sp>
      <p:pic>
        <p:nvPicPr>
          <p:cNvPr id="1026" name="Picture 2" descr="C if else Statement | GeeksforGeeks">
            <a:extLst>
              <a:ext uri="{FF2B5EF4-FFF2-40B4-BE49-F238E27FC236}">
                <a16:creationId xmlns:a16="http://schemas.microsoft.com/office/drawing/2014/main" id="{C64B6E33-66AC-46CE-3BA5-D46D98E3F0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26418" y="3404382"/>
            <a:ext cx="9387582" cy="8518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43772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Ciao mondo!"/>
          <p:cNvSpPr txBox="1">
            <a:spLocks noGrp="1"/>
          </p:cNvSpPr>
          <p:nvPr>
            <p:ph type="title"/>
          </p:nvPr>
        </p:nvSpPr>
        <p:spPr>
          <a:xfrm>
            <a:off x="1269999" y="0"/>
            <a:ext cx="21844000" cy="1835841"/>
          </a:xfrm>
          <a:prstGeom prst="rect">
            <a:avLst/>
          </a:prstGeom>
        </p:spPr>
        <p:txBody>
          <a:bodyPr>
            <a:normAutofit/>
          </a:bodyPr>
          <a:lstStyle/>
          <a:p>
            <a:r>
              <a:rPr lang="it-IT" sz="8800" dirty="0"/>
              <a:t>Selezione</a:t>
            </a:r>
            <a:endParaRPr sz="8800" dirty="0"/>
          </a:p>
        </p:txBody>
      </p:sp>
      <p:pic>
        <p:nvPicPr>
          <p:cNvPr id="7" name="Immagine 6" descr="Immagine che contiene testo, schermata, software, Software multimediale&#10;&#10;Il contenuto generato dall'IA potrebbe non essere corretto.">
            <a:extLst>
              <a:ext uri="{FF2B5EF4-FFF2-40B4-BE49-F238E27FC236}">
                <a16:creationId xmlns:a16="http://schemas.microsoft.com/office/drawing/2014/main" id="{8571A4FB-7BEE-7304-2821-DAE5EDE0FC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246" y="1192307"/>
            <a:ext cx="21003507" cy="13311463"/>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0B715-C859-23AD-98D7-EF570DE345EC}"/>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231ACEFE-D62A-EEC7-52EA-61D827AB85BA}"/>
              </a:ext>
            </a:extLst>
          </p:cNvPr>
          <p:cNvSpPr txBox="1">
            <a:spLocks noGrp="1"/>
          </p:cNvSpPr>
          <p:nvPr>
            <p:ph type="title"/>
          </p:nvPr>
        </p:nvSpPr>
        <p:spPr>
          <a:prstGeom prst="rect">
            <a:avLst/>
          </a:prstGeom>
        </p:spPr>
        <p:txBody>
          <a:bodyPr/>
          <a:lstStyle/>
          <a:p>
            <a:r>
              <a:rPr lang="it-IT"/>
              <a:t>Controllo del flusso: </a:t>
            </a:r>
            <a:r>
              <a:rPr lang="it-IT" spc="-348">
                <a:gradFill flip="none" rotWithShape="1">
                  <a:gsLst>
                    <a:gs pos="0">
                      <a:srgbClr val="1E98FD"/>
                    </a:gs>
                    <a:gs pos="100000">
                      <a:srgbClr val="FF00F7"/>
                    </a:gs>
                  </a:gsLst>
                  <a:lin ang="3960000" scaled="0"/>
                </a:gradFill>
              </a:rPr>
              <a:t>selezione</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23E5C65A-4163-20D6-F5D1-3BC6036E6C00}"/>
              </a:ext>
            </a:extLst>
          </p:cNvPr>
          <p:cNvSpPr txBox="1">
            <a:spLocks noGrp="1"/>
          </p:cNvSpPr>
          <p:nvPr>
            <p:ph type="body" idx="1"/>
          </p:nvPr>
        </p:nvSpPr>
        <p:spPr>
          <a:xfrm>
            <a:off x="1270001" y="3404382"/>
            <a:ext cx="10922000" cy="9295618"/>
          </a:xfrm>
          <a:prstGeom prst="rect">
            <a:avLst/>
          </a:prstGeom>
        </p:spPr>
        <p:txBody>
          <a:bodyPr>
            <a:normAutofit/>
          </a:bodyPr>
          <a:lstStyle/>
          <a:p>
            <a:r>
              <a:rPr lang="it-IT" sz="5400" dirty="0"/>
              <a:t>Utile per eseguire blocchi di codice in base al valore di una variabile</a:t>
            </a:r>
          </a:p>
          <a:p>
            <a:r>
              <a:rPr lang="it-IT" sz="5400" dirty="0"/>
              <a:t>Alternativa leggibile a molte </a:t>
            </a:r>
            <a:r>
              <a:rPr lang="it-IT" sz="5400" dirty="0" err="1">
                <a:latin typeface="FreeMono" panose="020F0409020205020404" pitchFamily="49" charset="0"/>
                <a:ea typeface="FreeMono" panose="020F0409020205020404" pitchFamily="49" charset="0"/>
                <a:cs typeface="FreeMono" panose="020F0409020205020404" pitchFamily="49" charset="0"/>
              </a:rPr>
              <a:t>if</a:t>
            </a:r>
            <a:r>
              <a:rPr lang="it-IT" sz="5400" dirty="0">
                <a:latin typeface="FreeMono" panose="020F0409020205020404" pitchFamily="49" charset="0"/>
                <a:ea typeface="FreeMono" panose="020F0409020205020404" pitchFamily="49" charset="0"/>
                <a:cs typeface="FreeMono" panose="020F0409020205020404" pitchFamily="49" charset="0"/>
              </a:rPr>
              <a:t>-else </a:t>
            </a:r>
            <a:r>
              <a:rPr lang="it-IT" sz="5400" dirty="0" err="1">
                <a:latin typeface="FreeMono" panose="020F0409020205020404" pitchFamily="49" charset="0"/>
                <a:ea typeface="FreeMono" panose="020F0409020205020404" pitchFamily="49" charset="0"/>
                <a:cs typeface="FreeMono" panose="020F0409020205020404" pitchFamily="49" charset="0"/>
              </a:rPr>
              <a:t>if</a:t>
            </a:r>
            <a:endParaRPr lang="it-IT" sz="5400" dirty="0">
              <a:latin typeface="FreeMono" panose="020F0409020205020404" pitchFamily="49" charset="0"/>
              <a:ea typeface="FreeMono" panose="020F0409020205020404" pitchFamily="49" charset="0"/>
              <a:cs typeface="FreeMono" panose="020F0409020205020404" pitchFamily="49" charset="0"/>
            </a:endParaRPr>
          </a:p>
          <a:p>
            <a:r>
              <a:rPr lang="it-IT" sz="5400" dirty="0"/>
              <a:t>Ogni case termina con break per evitare il </a:t>
            </a:r>
            <a:r>
              <a:rPr lang="it-IT" sz="5400" dirty="0" err="1"/>
              <a:t>fall-through</a:t>
            </a:r>
            <a:endParaRPr lang="it-IT" sz="5400" dirty="0"/>
          </a:p>
          <a:p>
            <a:r>
              <a:rPr lang="it-IT" sz="5400" dirty="0"/>
              <a:t>Il blocco </a:t>
            </a:r>
            <a:r>
              <a:rPr lang="it-IT" sz="5400" dirty="0">
                <a:latin typeface="FreeMono" panose="020F0409020205020404" pitchFamily="49" charset="0"/>
                <a:ea typeface="FreeMono" panose="020F0409020205020404" pitchFamily="49" charset="0"/>
                <a:cs typeface="FreeMono" panose="020F0409020205020404" pitchFamily="49" charset="0"/>
              </a:rPr>
              <a:t>default</a:t>
            </a:r>
            <a:r>
              <a:rPr lang="it-IT" sz="5400" dirty="0"/>
              <a:t> viene eseguito se nessun case corrisponde</a:t>
            </a:r>
          </a:p>
          <a:p>
            <a:pPr>
              <a:buFont typeface="Arial" panose="020B0604020202020204" pitchFamily="34" charset="0"/>
              <a:buChar char="•"/>
            </a:pPr>
            <a:endParaRPr lang="it-IT" sz="5400" dirty="0"/>
          </a:p>
          <a:p>
            <a:pPr>
              <a:buFont typeface="Arial" panose="020B0604020202020204" pitchFamily="34" charset="0"/>
              <a:buChar char="•"/>
            </a:pPr>
            <a:endParaRPr sz="5400" dirty="0"/>
          </a:p>
        </p:txBody>
      </p:sp>
      <p:pic>
        <p:nvPicPr>
          <p:cNvPr id="3074" name="Picture 2" descr="Switch Case in C Programming: A Comprehensive Guide - Shiksha Online">
            <a:extLst>
              <a:ext uri="{FF2B5EF4-FFF2-40B4-BE49-F238E27FC236}">
                <a16:creationId xmlns:a16="http://schemas.microsoft.com/office/drawing/2014/main" id="{2C298DFA-071B-3717-060E-5877FE0091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0" y="3201182"/>
            <a:ext cx="11587108" cy="9498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69861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C30E4-FCD1-85DE-8691-9856B3EBF73B}"/>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1019DDCF-4E36-5B2D-4109-1DA78363292E}"/>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Selezione (switch)</a:t>
            </a:r>
            <a:endParaRPr sz="8800" dirty="0"/>
          </a:p>
        </p:txBody>
      </p:sp>
      <p:pic>
        <p:nvPicPr>
          <p:cNvPr id="3" name="Immagine 2" descr="Immagine che contiene schermata, testo, software, Software multimediale&#10;&#10;Il contenuto generato dall'IA potrebbe non essere corretto.">
            <a:extLst>
              <a:ext uri="{FF2B5EF4-FFF2-40B4-BE49-F238E27FC236}">
                <a16:creationId xmlns:a16="http://schemas.microsoft.com/office/drawing/2014/main" id="{DF5F2A39-7AF9-5549-1B66-72E242FF0C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4067" y="1420158"/>
            <a:ext cx="18735863" cy="12740387"/>
          </a:xfrm>
          <a:prstGeom prst="rect">
            <a:avLst/>
          </a:prstGeom>
        </p:spPr>
      </p:pic>
    </p:spTree>
    <p:extLst>
      <p:ext uri="{BB962C8B-B14F-4D97-AF65-F5344CB8AC3E}">
        <p14:creationId xmlns:p14="http://schemas.microsoft.com/office/powerpoint/2010/main" val="249530536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A37E35-3302-79B6-CBE3-3D073CF7E76A}"/>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C001C904-1E28-9DF3-F449-144C98648EBB}"/>
              </a:ext>
            </a:extLst>
          </p:cNvPr>
          <p:cNvSpPr txBox="1">
            <a:spLocks noGrp="1"/>
          </p:cNvSpPr>
          <p:nvPr>
            <p:ph type="title"/>
          </p:nvPr>
        </p:nvSpPr>
        <p:spPr>
          <a:prstGeom prst="rect">
            <a:avLst/>
          </a:prstGeom>
        </p:spPr>
        <p:txBody>
          <a:bodyPr/>
          <a:lstStyle/>
          <a:p>
            <a:r>
              <a:rPr lang="it-IT" dirty="0"/>
              <a:t>Controllo del flusso: </a:t>
            </a:r>
            <a:r>
              <a:rPr lang="it-IT" spc="-348" dirty="0">
                <a:gradFill flip="none" rotWithShape="1">
                  <a:gsLst>
                    <a:gs pos="0">
                      <a:srgbClr val="1E98FD"/>
                    </a:gs>
                    <a:gs pos="100000">
                      <a:srgbClr val="FF00F7"/>
                    </a:gs>
                  </a:gsLst>
                  <a:lin ang="3960000" scaled="0"/>
                </a:gradFill>
              </a:rPr>
              <a:t>iterazione controllata</a:t>
            </a:r>
          </a:p>
        </p:txBody>
      </p:sp>
      <p:sp>
        <p:nvSpPr>
          <p:cNvPr id="219" name="Cos’è?  Un linguaggio di programmazione compilato, general-purpose e tipizzato staticamente.…">
            <a:extLst>
              <a:ext uri="{FF2B5EF4-FFF2-40B4-BE49-F238E27FC236}">
                <a16:creationId xmlns:a16="http://schemas.microsoft.com/office/drawing/2014/main" id="{05D2410A-5FC6-D550-EEED-5654A73B4048}"/>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a:t>Struttura iterativa con inizializzazione, condizione, incremento</a:t>
            </a:r>
            <a:br>
              <a:rPr lang="it-IT" sz="5400"/>
            </a:br>
            <a:endParaRPr lang="it-IT" sz="5400"/>
          </a:p>
          <a:p>
            <a:r>
              <a:rPr lang="it-IT" sz="5400"/>
              <a:t>Esegue il blocco finché la condizione è vera</a:t>
            </a:r>
            <a:br>
              <a:rPr lang="it-IT" sz="5400"/>
            </a:br>
            <a:endParaRPr lang="it-IT" sz="5400"/>
          </a:p>
          <a:p>
            <a:r>
              <a:rPr lang="it-IT" sz="5400"/>
              <a:t>Ottimo per iterazioni con conteggi noti</a:t>
            </a:r>
          </a:p>
          <a:p>
            <a:pPr>
              <a:buFont typeface="Arial" panose="020B0604020202020204" pitchFamily="34" charset="0"/>
              <a:buChar char="•"/>
            </a:pPr>
            <a:endParaRPr lang="it-IT" sz="5400" dirty="0"/>
          </a:p>
        </p:txBody>
      </p:sp>
      <p:pic>
        <p:nvPicPr>
          <p:cNvPr id="2" name="Picture 2" descr="Flowchart of a For Loop - codingem.com">
            <a:extLst>
              <a:ext uri="{FF2B5EF4-FFF2-40B4-BE49-F238E27FC236}">
                <a16:creationId xmlns:a16="http://schemas.microsoft.com/office/drawing/2014/main" id="{B0473E45-4024-2D99-C9F7-C5D9DCD7CD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2344"/>
          <a:stretch>
            <a:fillRect/>
          </a:stretch>
        </p:blipFill>
        <p:spPr bwMode="auto">
          <a:xfrm>
            <a:off x="13635320" y="2370237"/>
            <a:ext cx="9152964" cy="10803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976883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01912-0D3F-FE59-9FC5-30F7B2411C51}"/>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6696DE2B-4F6C-30F1-CE78-252282A7862D}"/>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(for)</a:t>
            </a:r>
            <a:endParaRPr sz="8800" dirty="0"/>
          </a:p>
        </p:txBody>
      </p:sp>
      <p:pic>
        <p:nvPicPr>
          <p:cNvPr id="5" name="Immagine 4" descr="Immagine che contiene testo, schermata, software, Software multimediale&#10;&#10;Il contenuto generato dall'IA potrebbe non essere corretto.">
            <a:extLst>
              <a:ext uri="{FF2B5EF4-FFF2-40B4-BE49-F238E27FC236}">
                <a16:creationId xmlns:a16="http://schemas.microsoft.com/office/drawing/2014/main" id="{DF93BCD4-7A7D-04D7-9445-9CBCDD5FCB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6655" y="1456017"/>
            <a:ext cx="18430688" cy="12532868"/>
          </a:xfrm>
          <a:prstGeom prst="rect">
            <a:avLst/>
          </a:prstGeom>
        </p:spPr>
      </p:pic>
    </p:spTree>
    <p:extLst>
      <p:ext uri="{BB962C8B-B14F-4D97-AF65-F5344CB8AC3E}">
        <p14:creationId xmlns:p14="http://schemas.microsoft.com/office/powerpoint/2010/main" val="1890305885"/>
      </p:ext>
    </p:extLst>
  </p:cSld>
  <p:clrMapOvr>
    <a:masterClrMapping/>
  </p:clrMapOvr>
  <p:transition spd="med"/>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1489</TotalTime>
  <Words>3098</Words>
  <Application>Microsoft Macintosh PowerPoint</Application>
  <PresentationFormat>Personalizzato</PresentationFormat>
  <Paragraphs>211</Paragraphs>
  <Slides>22</Slides>
  <Notes>20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22</vt:i4>
      </vt:variant>
    </vt:vector>
  </HeadingPairs>
  <TitlesOfParts>
    <vt:vector size="29" baseType="lpstr">
      <vt:lpstr>Arial</vt:lpstr>
      <vt:lpstr>FreeMono</vt:lpstr>
      <vt:lpstr>Graphik</vt:lpstr>
      <vt:lpstr>Graphik Semibold</vt:lpstr>
      <vt:lpstr>Graphik-Medium</vt:lpstr>
      <vt:lpstr>Helvetica Neue</vt:lpstr>
      <vt:lpstr>31_ColorGradientLight</vt:lpstr>
      <vt:lpstr>Eco-design Digitale di Base per i servizi ICT</vt:lpstr>
      <vt:lpstr>Obiettivi della lezione</vt:lpstr>
      <vt:lpstr>Controllo del flusso: panoramica</vt:lpstr>
      <vt:lpstr>Controllo del flusso: selezione</vt:lpstr>
      <vt:lpstr>Selezione</vt:lpstr>
      <vt:lpstr>Controllo del flusso: selezione</vt:lpstr>
      <vt:lpstr>Selezione (switch)</vt:lpstr>
      <vt:lpstr>Controllo del flusso: iterazione controllata</vt:lpstr>
      <vt:lpstr>Iterazione (for)</vt:lpstr>
      <vt:lpstr>Controllo del flusso: iterazione condizionale</vt:lpstr>
      <vt:lpstr>Iterazione (while)</vt:lpstr>
      <vt:lpstr>Controllo del flusso: iterazione post-condizionale</vt:lpstr>
      <vt:lpstr>Iterazione (do while)</vt:lpstr>
      <vt:lpstr>Istruzioni di salto</vt:lpstr>
      <vt:lpstr>Esercizio guidato</vt:lpstr>
      <vt:lpstr>Secondo esercizio</vt:lpstr>
      <vt:lpstr>Funzioni in C: panoramica</vt:lpstr>
      <vt:lpstr>Funzioni in C: sintassi</vt:lpstr>
      <vt:lpstr>Funzioni in C: buona pratica</vt:lpstr>
      <vt:lpstr>Scope delle variabili</vt:lpstr>
      <vt:lpstr>Altri esercizi</vt:lpstr>
      <vt:lpstr>Altri esercizi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Massimo Giaccone</cp:lastModifiedBy>
  <cp:revision>6</cp:revision>
  <dcterms:modified xsi:type="dcterms:W3CDTF">2025-06-02T16:56:46Z</dcterms:modified>
</cp:coreProperties>
</file>